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68" r:id="rId5"/>
    <p:sldId id="260" r:id="rId6"/>
    <p:sldId id="262" r:id="rId7"/>
    <p:sldId id="269" r:id="rId8"/>
    <p:sldId id="265" r:id="rId9"/>
    <p:sldId id="266" r:id="rId10"/>
    <p:sldId id="270" r:id="rId11"/>
  </p:sldIdLst>
  <p:sldSz cx="9906000" cy="6858000" type="A4"/>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99B2"/>
    <a:srgbClr val="FFFFFF"/>
    <a:srgbClr val="6BCB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15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6CA92-1041-488F-8B73-CB2B1FCE8AA7}" type="datetimeFigureOut">
              <a:rPr lang="en-GB" smtClean="0"/>
              <a:t>10/07/2025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DBEC41-FB15-4B20-8307-49732D092F5A}" type="slidenum">
              <a:rPr lang="en-GB" smtClean="0"/>
              <a:t>‹#›</a:t>
            </a:fld>
            <a:endParaRPr lang="en-GB"/>
          </a:p>
        </p:txBody>
      </p:sp>
    </p:spTree>
    <p:extLst>
      <p:ext uri="{BB962C8B-B14F-4D97-AF65-F5344CB8AC3E}">
        <p14:creationId xmlns:p14="http://schemas.microsoft.com/office/powerpoint/2010/main" val="400069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775C8E-5320-43A6-9169-23772F9305EB}" type="datetime1">
              <a:rPr lang="en-GB" smtClean="0"/>
              <a:t>10/07/2025</a:t>
            </a:fld>
            <a:endParaRPr lang="en-GB"/>
          </a:p>
        </p:txBody>
      </p:sp>
      <p:sp>
        <p:nvSpPr>
          <p:cNvPr id="5" name="Footer Placeholder 4"/>
          <p:cNvSpPr>
            <a:spLocks noGrp="1"/>
          </p:cNvSpPr>
          <p:nvPr>
            <p:ph type="ftr" sz="quarter" idx="11"/>
          </p:nvPr>
        </p:nvSpPr>
        <p:spPr/>
        <p:txBody>
          <a:bodyPr/>
          <a:lstStyle/>
          <a:p>
            <a:r>
              <a:rPr lang="en-GB"/>
              <a:t>SHOT Transfusion delays investigation form</a:t>
            </a:r>
          </a:p>
        </p:txBody>
      </p:sp>
      <p:sp>
        <p:nvSpPr>
          <p:cNvPr id="6" name="Slide Number Placeholder 5"/>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897040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FC208-3805-4B35-9E76-130FB8E67B3F}" type="datetime1">
              <a:rPr lang="en-GB" smtClean="0"/>
              <a:t>10/07/2025</a:t>
            </a:fld>
            <a:endParaRPr lang="en-GB"/>
          </a:p>
        </p:txBody>
      </p:sp>
      <p:sp>
        <p:nvSpPr>
          <p:cNvPr id="5" name="Footer Placeholder 4"/>
          <p:cNvSpPr>
            <a:spLocks noGrp="1"/>
          </p:cNvSpPr>
          <p:nvPr>
            <p:ph type="ftr" sz="quarter" idx="11"/>
          </p:nvPr>
        </p:nvSpPr>
        <p:spPr/>
        <p:txBody>
          <a:bodyPr/>
          <a:lstStyle/>
          <a:p>
            <a:r>
              <a:rPr lang="en-GB"/>
              <a:t>SHOT Transfusion delays investigation form</a:t>
            </a:r>
          </a:p>
        </p:txBody>
      </p:sp>
      <p:sp>
        <p:nvSpPr>
          <p:cNvPr id="6" name="Slide Number Placeholder 5"/>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423901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0AFE3C-2FD7-4272-9328-C9FB41816673}" type="datetime1">
              <a:rPr lang="en-GB" smtClean="0"/>
              <a:t>10/07/2025</a:t>
            </a:fld>
            <a:endParaRPr lang="en-GB"/>
          </a:p>
        </p:txBody>
      </p:sp>
      <p:sp>
        <p:nvSpPr>
          <p:cNvPr id="5" name="Footer Placeholder 4"/>
          <p:cNvSpPr>
            <a:spLocks noGrp="1"/>
          </p:cNvSpPr>
          <p:nvPr>
            <p:ph type="ftr" sz="quarter" idx="11"/>
          </p:nvPr>
        </p:nvSpPr>
        <p:spPr/>
        <p:txBody>
          <a:bodyPr/>
          <a:lstStyle/>
          <a:p>
            <a:r>
              <a:rPr lang="en-GB"/>
              <a:t>SHOT Transfusion delays investigation form</a:t>
            </a:r>
          </a:p>
        </p:txBody>
      </p:sp>
      <p:sp>
        <p:nvSpPr>
          <p:cNvPr id="6" name="Slide Number Placeholder 5"/>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441821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309E5-512A-4A41-B3F1-1B86EFC9694A}" type="datetime1">
              <a:rPr lang="en-GB" smtClean="0"/>
              <a:t>10/07/2025</a:t>
            </a:fld>
            <a:endParaRPr lang="en-GB"/>
          </a:p>
        </p:txBody>
      </p:sp>
      <p:sp>
        <p:nvSpPr>
          <p:cNvPr id="5" name="Footer Placeholder 4"/>
          <p:cNvSpPr>
            <a:spLocks noGrp="1"/>
          </p:cNvSpPr>
          <p:nvPr>
            <p:ph type="ftr" sz="quarter" idx="11"/>
          </p:nvPr>
        </p:nvSpPr>
        <p:spPr/>
        <p:txBody>
          <a:bodyPr/>
          <a:lstStyle/>
          <a:p>
            <a:r>
              <a:rPr lang="en-GB"/>
              <a:t>SHOT Transfusion delays investigation form</a:t>
            </a:r>
          </a:p>
        </p:txBody>
      </p:sp>
      <p:sp>
        <p:nvSpPr>
          <p:cNvPr id="6" name="Slide Number Placeholder 5"/>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3828267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BDA558-C83F-4CB3-B8D5-83A87B3E61D5}" type="datetime1">
              <a:rPr lang="en-GB" smtClean="0"/>
              <a:t>10/07/2025</a:t>
            </a:fld>
            <a:endParaRPr lang="en-GB"/>
          </a:p>
        </p:txBody>
      </p:sp>
      <p:sp>
        <p:nvSpPr>
          <p:cNvPr id="5" name="Footer Placeholder 4"/>
          <p:cNvSpPr>
            <a:spLocks noGrp="1"/>
          </p:cNvSpPr>
          <p:nvPr>
            <p:ph type="ftr" sz="quarter" idx="11"/>
          </p:nvPr>
        </p:nvSpPr>
        <p:spPr/>
        <p:txBody>
          <a:bodyPr/>
          <a:lstStyle/>
          <a:p>
            <a:r>
              <a:rPr lang="en-GB"/>
              <a:t>SHOT Transfusion delays investigation form</a:t>
            </a:r>
          </a:p>
        </p:txBody>
      </p:sp>
      <p:sp>
        <p:nvSpPr>
          <p:cNvPr id="6" name="Slide Number Placeholder 5"/>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108440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A752C3-1EEF-4881-890E-22821C0F7754}" type="datetime1">
              <a:rPr lang="en-GB" smtClean="0"/>
              <a:t>10/07/2025</a:t>
            </a:fld>
            <a:endParaRPr lang="en-GB"/>
          </a:p>
        </p:txBody>
      </p:sp>
      <p:sp>
        <p:nvSpPr>
          <p:cNvPr id="6" name="Footer Placeholder 5"/>
          <p:cNvSpPr>
            <a:spLocks noGrp="1"/>
          </p:cNvSpPr>
          <p:nvPr>
            <p:ph type="ftr" sz="quarter" idx="11"/>
          </p:nvPr>
        </p:nvSpPr>
        <p:spPr/>
        <p:txBody>
          <a:bodyPr/>
          <a:lstStyle/>
          <a:p>
            <a:r>
              <a:rPr lang="en-GB"/>
              <a:t>SHOT Transfusion delays investigation form</a:t>
            </a:r>
          </a:p>
        </p:txBody>
      </p:sp>
      <p:sp>
        <p:nvSpPr>
          <p:cNvPr id="7" name="Slide Number Placeholder 6"/>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1510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A209DF-586A-4A7F-B450-8E6A789F3B84}" type="datetime1">
              <a:rPr lang="en-GB" smtClean="0"/>
              <a:t>10/07/2025</a:t>
            </a:fld>
            <a:endParaRPr lang="en-GB"/>
          </a:p>
        </p:txBody>
      </p:sp>
      <p:sp>
        <p:nvSpPr>
          <p:cNvPr id="8" name="Footer Placeholder 7"/>
          <p:cNvSpPr>
            <a:spLocks noGrp="1"/>
          </p:cNvSpPr>
          <p:nvPr>
            <p:ph type="ftr" sz="quarter" idx="11"/>
          </p:nvPr>
        </p:nvSpPr>
        <p:spPr/>
        <p:txBody>
          <a:bodyPr/>
          <a:lstStyle/>
          <a:p>
            <a:r>
              <a:rPr lang="en-GB"/>
              <a:t>SHOT Transfusion delays investigation form</a:t>
            </a:r>
          </a:p>
        </p:txBody>
      </p:sp>
      <p:sp>
        <p:nvSpPr>
          <p:cNvPr id="9" name="Slide Number Placeholder 8"/>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421285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B143F5-ABB0-4B5E-AB4F-A2279E3F2A87}" type="datetime1">
              <a:rPr lang="en-GB" smtClean="0"/>
              <a:t>10/07/2025</a:t>
            </a:fld>
            <a:endParaRPr lang="en-GB"/>
          </a:p>
        </p:txBody>
      </p:sp>
      <p:sp>
        <p:nvSpPr>
          <p:cNvPr id="4" name="Footer Placeholder 3"/>
          <p:cNvSpPr>
            <a:spLocks noGrp="1"/>
          </p:cNvSpPr>
          <p:nvPr>
            <p:ph type="ftr" sz="quarter" idx="11"/>
          </p:nvPr>
        </p:nvSpPr>
        <p:spPr/>
        <p:txBody>
          <a:bodyPr/>
          <a:lstStyle/>
          <a:p>
            <a:r>
              <a:rPr lang="en-GB"/>
              <a:t>SHOT Transfusion delays investigation form</a:t>
            </a:r>
          </a:p>
        </p:txBody>
      </p:sp>
      <p:sp>
        <p:nvSpPr>
          <p:cNvPr id="5" name="Slide Number Placeholder 4"/>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310730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FD65D-AFAF-4F2D-9216-A34FEB9B9D39}" type="datetime1">
              <a:rPr lang="en-GB" smtClean="0"/>
              <a:t>10/07/2025</a:t>
            </a:fld>
            <a:endParaRPr lang="en-GB"/>
          </a:p>
        </p:txBody>
      </p:sp>
      <p:sp>
        <p:nvSpPr>
          <p:cNvPr id="3" name="Footer Placeholder 2"/>
          <p:cNvSpPr>
            <a:spLocks noGrp="1"/>
          </p:cNvSpPr>
          <p:nvPr>
            <p:ph type="ftr" sz="quarter" idx="11"/>
          </p:nvPr>
        </p:nvSpPr>
        <p:spPr/>
        <p:txBody>
          <a:bodyPr/>
          <a:lstStyle/>
          <a:p>
            <a:r>
              <a:rPr lang="en-GB"/>
              <a:t>SHOT Transfusion delays investigation form</a:t>
            </a:r>
          </a:p>
        </p:txBody>
      </p:sp>
      <p:sp>
        <p:nvSpPr>
          <p:cNvPr id="4" name="Slide Number Placeholder 3"/>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92657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AF8D67-F04C-403E-AA97-124BAC0842DF}" type="datetime1">
              <a:rPr lang="en-GB" smtClean="0"/>
              <a:t>10/07/2025</a:t>
            </a:fld>
            <a:endParaRPr lang="en-GB"/>
          </a:p>
        </p:txBody>
      </p:sp>
      <p:sp>
        <p:nvSpPr>
          <p:cNvPr id="6" name="Footer Placeholder 5"/>
          <p:cNvSpPr>
            <a:spLocks noGrp="1"/>
          </p:cNvSpPr>
          <p:nvPr>
            <p:ph type="ftr" sz="quarter" idx="11"/>
          </p:nvPr>
        </p:nvSpPr>
        <p:spPr/>
        <p:txBody>
          <a:bodyPr/>
          <a:lstStyle/>
          <a:p>
            <a:r>
              <a:rPr lang="en-GB"/>
              <a:t>SHOT Transfusion delays investigation form</a:t>
            </a:r>
          </a:p>
        </p:txBody>
      </p:sp>
      <p:sp>
        <p:nvSpPr>
          <p:cNvPr id="7" name="Slide Number Placeholder 6"/>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1332293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E796D4-D4E1-480A-8254-72E119B5CE53}" type="datetime1">
              <a:rPr lang="en-GB" smtClean="0"/>
              <a:t>10/07/2025</a:t>
            </a:fld>
            <a:endParaRPr lang="en-GB"/>
          </a:p>
        </p:txBody>
      </p:sp>
      <p:sp>
        <p:nvSpPr>
          <p:cNvPr id="6" name="Footer Placeholder 5"/>
          <p:cNvSpPr>
            <a:spLocks noGrp="1"/>
          </p:cNvSpPr>
          <p:nvPr>
            <p:ph type="ftr" sz="quarter" idx="11"/>
          </p:nvPr>
        </p:nvSpPr>
        <p:spPr/>
        <p:txBody>
          <a:bodyPr/>
          <a:lstStyle/>
          <a:p>
            <a:r>
              <a:rPr lang="en-GB"/>
              <a:t>SHOT Transfusion delays investigation form</a:t>
            </a:r>
          </a:p>
        </p:txBody>
      </p:sp>
      <p:sp>
        <p:nvSpPr>
          <p:cNvPr id="7" name="Slide Number Placeholder 6"/>
          <p:cNvSpPr>
            <a:spLocks noGrp="1"/>
          </p:cNvSpPr>
          <p:nvPr>
            <p:ph type="sldNum" sz="quarter" idx="12"/>
          </p:nvPr>
        </p:nvSpPr>
        <p:spPr/>
        <p:txBody>
          <a:bodyPr/>
          <a:lstStyle/>
          <a:p>
            <a:fld id="{583048EE-24B7-4C09-B7A1-5936BFC63696}" type="slidenum">
              <a:rPr lang="en-GB" smtClean="0"/>
              <a:t>‹#›</a:t>
            </a:fld>
            <a:endParaRPr lang="en-GB"/>
          </a:p>
        </p:txBody>
      </p:sp>
    </p:spTree>
    <p:extLst>
      <p:ext uri="{BB962C8B-B14F-4D97-AF65-F5344CB8AC3E}">
        <p14:creationId xmlns:p14="http://schemas.microsoft.com/office/powerpoint/2010/main" val="3819561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4EEEA46-5EE6-4B1B-96D1-22DEB16849F1}" type="datetime1">
              <a:rPr lang="en-GB" smtClean="0"/>
              <a:t>10/07/2025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SHOT Transfusion delays investigation form</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3048EE-24B7-4C09-B7A1-5936BFC63696}" type="slidenum">
              <a:rPr lang="en-GB" smtClean="0"/>
              <a:t>‹#›</a:t>
            </a:fld>
            <a:endParaRPr lang="en-GB"/>
          </a:p>
        </p:txBody>
      </p:sp>
    </p:spTree>
    <p:extLst>
      <p:ext uri="{BB962C8B-B14F-4D97-AF65-F5344CB8AC3E}">
        <p14:creationId xmlns:p14="http://schemas.microsoft.com/office/powerpoint/2010/main" val="15122593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hotuk.org/resources/human-factors-investigation-tool-hfit/" TargetMode="External"/><Relationship Id="rId2" Type="http://schemas.openxmlformats.org/officeDocument/2006/relationships/hyperlink" Target="https://www.shotuk.org/human-factors-and-ergonomics-hf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C418360-E15E-857D-5ED0-604A94C1A657}"/>
              </a:ext>
            </a:extLst>
          </p:cNvPr>
          <p:cNvGraphicFramePr>
            <a:graphicFrameLocks noGrp="1"/>
          </p:cNvGraphicFramePr>
          <p:nvPr>
            <p:extLst>
              <p:ext uri="{D42A27DB-BD31-4B8C-83A1-F6EECF244321}">
                <p14:modId xmlns:p14="http://schemas.microsoft.com/office/powerpoint/2010/main" val="1649907351"/>
              </p:ext>
            </p:extLst>
          </p:nvPr>
        </p:nvGraphicFramePr>
        <p:xfrm>
          <a:off x="386514" y="635727"/>
          <a:ext cx="9132972" cy="5785792"/>
        </p:xfrm>
        <a:graphic>
          <a:graphicData uri="http://schemas.openxmlformats.org/drawingml/2006/table">
            <a:tbl>
              <a:tblPr firstRow="1" firstCol="1" bandRow="1"/>
              <a:tblGrid>
                <a:gridCol w="9132972">
                  <a:extLst>
                    <a:ext uri="{9D8B030D-6E8A-4147-A177-3AD203B41FA5}">
                      <a16:colId xmlns:a16="http://schemas.microsoft.com/office/drawing/2014/main" val="2951473341"/>
                    </a:ext>
                  </a:extLst>
                </a:gridCol>
              </a:tblGrid>
              <a:tr h="170954">
                <a:tc>
                  <a:txBody>
                    <a:bodyPr/>
                    <a:lstStyle/>
                    <a:p>
                      <a:pPr>
                        <a:lnSpc>
                          <a:spcPct val="107000"/>
                        </a:lnSpc>
                        <a:spcAft>
                          <a:spcPts val="800"/>
                        </a:spcAft>
                        <a:buNone/>
                      </a:pPr>
                      <a:r>
                        <a:rPr lang="en-GB" sz="1100" b="1" kern="100" dirty="0">
                          <a:solidFill>
                            <a:srgbClr val="FFFFFF"/>
                          </a:solidFill>
                          <a:effectLst/>
                          <a:latin typeface="Source Sans Pro" panose="020B0503030403020204" pitchFamily="34" charset="0"/>
                          <a:ea typeface="Source Sans Pro" panose="020B0503030403020204" pitchFamily="34" charset="0"/>
                          <a:cs typeface="Times New Roman" panose="02020603050405020304" pitchFamily="18" charset="0"/>
                        </a:rPr>
                        <a:t>What is this document about?</a:t>
                      </a:r>
                      <a:endPar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242403155"/>
                  </a:ext>
                </a:extLst>
              </a:tr>
              <a:tr h="3000857">
                <a:tc>
                  <a:txBody>
                    <a:bodyPr/>
                    <a:lstStyle/>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The document contains a set of tools that can be used during the investigation following a transfusion delay to identify contributory factors. The tables are provided in an </a:t>
                      </a:r>
                      <a:r>
                        <a:rPr lang="en-GB" sz="1100" b="1" u="none" kern="100" dirty="0">
                          <a:effectLst/>
                          <a:latin typeface="Source Sans Pro" panose="020B0503030403020204" pitchFamily="34" charset="0"/>
                          <a:ea typeface="Source Sans Pro" panose="020B0503030403020204" pitchFamily="34" charset="0"/>
                          <a:cs typeface="Times New Roman" panose="02020603050405020304" pitchFamily="18" charset="0"/>
                        </a:rPr>
                        <a:t>editable format </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and can be adapted to local practices to ensure all aspects are covered, issues identified, and preventative actions implemented. These resources have been developed to help teams identify causes of delay and are </a:t>
                      </a: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not mandatory</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a:t>
                      </a:r>
                    </a:p>
                    <a:p>
                      <a:pPr marL="0" lvl="0" indent="0">
                        <a:buFont typeface="Symbol" panose="05050102010706020507" pitchFamily="18" charset="2"/>
                        <a:buNone/>
                      </a:pPr>
                      <a:r>
                        <a:rPr lang="en-GB" sz="1100" dirty="0">
                          <a:effectLst/>
                          <a:latin typeface="Source Sans Pro" panose="020B0503030403020204" pitchFamily="34" charset="0"/>
                          <a:ea typeface="Source Sans Pro" panose="020B0503030403020204" pitchFamily="34" charset="0"/>
                          <a:cs typeface="Aptos" panose="020B0004020202020204" pitchFamily="34" charset="0"/>
                        </a:rPr>
                        <a:t>The document brings together tools and resources to support reviewing patient safety events with transfusion delays and promote learning from these events. It aims to help identify underlying causes, enhance system-level understanding, and drive improvements to ensure timely, safe, and effective transfusion practice.</a:t>
                      </a:r>
                    </a:p>
                    <a:p>
                      <a:pPr marL="0" lvl="0" indent="0">
                        <a:buFont typeface="Symbol" panose="05050102010706020507" pitchFamily="18" charset="2"/>
                        <a:buNone/>
                      </a:pPr>
                      <a:endPar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The steps have been mapped in order of transfusion process but can be amended to fit local requirements.</a:t>
                      </a:r>
                    </a:p>
                    <a:p>
                      <a:pPr>
                        <a:lnSpc>
                          <a:spcPct val="107000"/>
                        </a:lnSpc>
                        <a:spcAft>
                          <a:spcPts val="800"/>
                        </a:spcAft>
                        <a:buNone/>
                      </a:pP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Table 1</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 is for patient information gathering.</a:t>
                      </a:r>
                    </a:p>
                    <a:p>
                      <a:pPr>
                        <a:lnSpc>
                          <a:spcPct val="107000"/>
                        </a:lnSpc>
                        <a:spcAft>
                          <a:spcPts val="800"/>
                        </a:spcAft>
                        <a:buNone/>
                      </a:pP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Table 2 </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is a general timeline for the transfusion pathway.</a:t>
                      </a:r>
                    </a:p>
                    <a:p>
                      <a:pPr>
                        <a:lnSpc>
                          <a:spcPct val="107000"/>
                        </a:lnSpc>
                        <a:spcAft>
                          <a:spcPts val="800"/>
                        </a:spcAft>
                        <a:buNone/>
                      </a:pP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Table 3</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 is for identifying contributory factors to the transfusion delay.</a:t>
                      </a:r>
                    </a:p>
                    <a:p>
                      <a:pPr>
                        <a:lnSpc>
                          <a:spcPct val="107000"/>
                        </a:lnSpc>
                        <a:spcAft>
                          <a:spcPts val="800"/>
                        </a:spcAft>
                        <a:buNone/>
                      </a:pP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Table 4</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 is to identify areas of learning and improvement opportunities. </a:t>
                      </a:r>
                    </a:p>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Local teams can evaluate which tables would be beneficial to transfusion delay investigations within their organisation; </a:t>
                      </a:r>
                      <a:r>
                        <a:rPr lang="en-GB" sz="1100" b="1" kern="100" dirty="0">
                          <a:effectLst/>
                          <a:latin typeface="Source Sans Pro" panose="020B0503030403020204" pitchFamily="34" charset="0"/>
                          <a:ea typeface="Source Sans Pro" panose="020B0503030403020204" pitchFamily="34" charset="0"/>
                          <a:cs typeface="Times New Roman" panose="02020603050405020304" pitchFamily="18" charset="0"/>
                        </a:rPr>
                        <a:t>not all tables may be required</a:t>
                      </a: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 Tables can be amended to fit local requirements. This document has been developed as a prompt to complement existing local processes. </a:t>
                      </a: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2082437"/>
                  </a:ext>
                </a:extLst>
              </a:tr>
              <a:tr h="170954">
                <a:tc>
                  <a:txBody>
                    <a:bodyPr/>
                    <a:lstStyle/>
                    <a:p>
                      <a:pPr>
                        <a:lnSpc>
                          <a:spcPct val="107000"/>
                        </a:lnSpc>
                        <a:spcAft>
                          <a:spcPts val="800"/>
                        </a:spcAft>
                        <a:buNone/>
                      </a:pPr>
                      <a:r>
                        <a:rPr lang="en-GB" sz="1100" b="1" kern="100">
                          <a:solidFill>
                            <a:srgbClr val="FFFFFF"/>
                          </a:solidFill>
                          <a:effectLst/>
                          <a:latin typeface="Source Sans Pro" panose="020B0503030403020204" pitchFamily="34" charset="0"/>
                          <a:ea typeface="Source Sans Pro" panose="020B0503030403020204" pitchFamily="34" charset="0"/>
                          <a:cs typeface="Times New Roman" panose="02020603050405020304" pitchFamily="18" charset="0"/>
                        </a:rPr>
                        <a:t>Who is it for?</a:t>
                      </a:r>
                      <a:endParaRPr lang="en-GB" sz="1100" kern="100">
                        <a:effectLst/>
                        <a:latin typeface="Source Sans Pro" panose="020B0503030403020204" pitchFamily="34" charset="0"/>
                        <a:ea typeface="Source Sans Pro" panose="020B0503030403020204" pitchFamily="34" charset="0"/>
                        <a:cs typeface="Times New Roman" panose="02020603050405020304" pitchFamily="18" charset="0"/>
                      </a:endParaRP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2087794614"/>
                  </a:ext>
                </a:extLst>
              </a:tr>
              <a:tr h="947948">
                <a:tc>
                  <a:txBody>
                    <a:bodyPr/>
                    <a:lstStyle/>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These tools are particularly aimed at transfusion teams but can be utilised by any person responsible for the investigation of transfusion delays.</a:t>
                      </a:r>
                    </a:p>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SHOT anticipates that there is not one size fits all to processes and pathways within different organisations, and as such have provided an editable version for teams to build and develop an investigation tool that works to identify gaps and weak points in local steps and processes.</a:t>
                      </a:r>
                    </a:p>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In table 3, blank boxes have been provided to enable the user to add any additional observed contributory factors. </a:t>
                      </a: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7649447"/>
                  </a:ext>
                </a:extLst>
              </a:tr>
              <a:tr h="170954">
                <a:tc>
                  <a:txBody>
                    <a:bodyPr/>
                    <a:lstStyle/>
                    <a:p>
                      <a:pPr>
                        <a:lnSpc>
                          <a:spcPct val="107000"/>
                        </a:lnSpc>
                        <a:spcAft>
                          <a:spcPts val="800"/>
                        </a:spcAft>
                        <a:buNone/>
                      </a:pPr>
                      <a:r>
                        <a:rPr lang="en-GB" sz="1100" b="1" kern="100" dirty="0">
                          <a:solidFill>
                            <a:srgbClr val="FFFFFF"/>
                          </a:solidFill>
                          <a:effectLst/>
                          <a:latin typeface="Source Sans Pro" panose="020B0503030403020204" pitchFamily="34" charset="0"/>
                          <a:ea typeface="Source Sans Pro" panose="020B0503030403020204" pitchFamily="34" charset="0"/>
                          <a:cs typeface="Times New Roman" panose="02020603050405020304" pitchFamily="18" charset="0"/>
                        </a:rPr>
                        <a:t>Why is this document needed?</a:t>
                      </a:r>
                      <a:endPar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1616488493"/>
                  </a:ext>
                </a:extLst>
              </a:tr>
              <a:tr h="529619">
                <a:tc>
                  <a:txBody>
                    <a:bodyPr/>
                    <a:lstStyle/>
                    <a:p>
                      <a:pPr>
                        <a:lnSpc>
                          <a:spcPct val="107000"/>
                        </a:lnSpc>
                        <a:spcAft>
                          <a:spcPts val="800"/>
                        </a:spcAft>
                        <a:buNone/>
                      </a:pPr>
                      <a:r>
                        <a:rPr lang="en-GB" sz="1100" kern="100" dirty="0">
                          <a:effectLst/>
                          <a:latin typeface="Source Sans Pro" panose="020B0503030403020204" pitchFamily="34" charset="0"/>
                          <a:ea typeface="Source Sans Pro" panose="020B0503030403020204" pitchFamily="34" charset="0"/>
                          <a:cs typeface="Times New Roman" panose="02020603050405020304" pitchFamily="18" charset="0"/>
                        </a:rPr>
                        <a:t>The number of transfusion delays reported to SHOT are increasing annually, with some leading to significant patient harm. Consideration of all aspects of the transfusion pathway, and identification of contributory factors can aide investigators to strengthen practices, reduce error recurrence and improve transfusion safety. </a:t>
                      </a: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08010278"/>
                  </a:ext>
                </a:extLst>
              </a:tr>
              <a:tr h="170954">
                <a:tc>
                  <a:txBody>
                    <a:bodyPr/>
                    <a:lstStyle/>
                    <a:p>
                      <a:pPr>
                        <a:lnSpc>
                          <a:spcPct val="107000"/>
                        </a:lnSpc>
                        <a:spcAft>
                          <a:spcPts val="800"/>
                        </a:spcAft>
                        <a:buNone/>
                      </a:pPr>
                      <a:r>
                        <a:rPr lang="en-GB" sz="1100" b="1" kern="100">
                          <a:solidFill>
                            <a:srgbClr val="FFFFFF"/>
                          </a:solidFill>
                          <a:effectLst/>
                          <a:latin typeface="Source Sans Pro" panose="020B0503030403020204" pitchFamily="34" charset="0"/>
                          <a:ea typeface="Source Sans Pro" panose="020B0503030403020204" pitchFamily="34" charset="0"/>
                          <a:cs typeface="Times New Roman" panose="02020603050405020304" pitchFamily="18" charset="0"/>
                        </a:rPr>
                        <a:t>How has it been developed?</a:t>
                      </a:r>
                      <a:endParaRPr lang="en-GB" sz="1100" kern="100">
                        <a:effectLst/>
                        <a:latin typeface="Source Sans Pro" panose="020B0503030403020204" pitchFamily="34" charset="0"/>
                        <a:ea typeface="Source Sans Pro" panose="020B0503030403020204" pitchFamily="34" charset="0"/>
                        <a:cs typeface="Times New Roman" panose="02020603050405020304" pitchFamily="18" charset="0"/>
                      </a:endParaRP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140668168"/>
                  </a:ext>
                </a:extLst>
              </a:tr>
              <a:tr h="558386">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200" dirty="0">
                          <a:solidFill>
                            <a:schemeClr val="tx1"/>
                          </a:solidFill>
                          <a:effectLst/>
                          <a:latin typeface="Source Sans Pro" panose="020B0503030403020204" pitchFamily="34" charset="0"/>
                          <a:ea typeface="Source Sans Pro" panose="020B0503030403020204" pitchFamily="34" charset="0"/>
                          <a:cs typeface="+mn-cs"/>
                        </a:rPr>
                        <a:t>This document has been developed by the SHOT team with input from key stakeholders from both clinical and laboratory backgrounds. The SHOT team would like to extend their sincere gratitude to all who have contributed to this document.</a:t>
                      </a:r>
                    </a:p>
                  </a:txBody>
                  <a:tcPr marL="44057" marR="440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9942962"/>
                  </a:ext>
                </a:extLst>
              </a:tr>
            </a:tbl>
          </a:graphicData>
        </a:graphic>
      </p:graphicFrame>
      <p:sp>
        <p:nvSpPr>
          <p:cNvPr id="2" name="Footer Placeholder 1">
            <a:extLst>
              <a:ext uri="{FF2B5EF4-FFF2-40B4-BE49-F238E27FC236}">
                <a16:creationId xmlns:a16="http://schemas.microsoft.com/office/drawing/2014/main" id="{86592BDA-F1F7-6DBD-0446-4EBE10CBAD68}"/>
              </a:ext>
            </a:extLst>
          </p:cNvPr>
          <p:cNvSpPr>
            <a:spLocks noGrp="1"/>
          </p:cNvSpPr>
          <p:nvPr>
            <p:ph type="ftr" sz="quarter" idx="11"/>
          </p:nvPr>
        </p:nvSpPr>
        <p:spPr>
          <a:xfrm>
            <a:off x="3281363" y="6356352"/>
            <a:ext cx="3569813" cy="365125"/>
          </a:xfrm>
        </p:spPr>
        <p:txBody>
          <a:bodyPr/>
          <a:lstStyle/>
          <a:p>
            <a:r>
              <a:rPr lang="en-GB" dirty="0"/>
              <a:t>SHOT Optimising learning from transfusion delays</a:t>
            </a:r>
          </a:p>
        </p:txBody>
      </p:sp>
      <p:sp>
        <p:nvSpPr>
          <p:cNvPr id="3" name="Slide Number Placeholder 2">
            <a:extLst>
              <a:ext uri="{FF2B5EF4-FFF2-40B4-BE49-F238E27FC236}">
                <a16:creationId xmlns:a16="http://schemas.microsoft.com/office/drawing/2014/main" id="{A0AA8AD6-7B26-7DC6-C670-93ED9DE53DC5}"/>
              </a:ext>
            </a:extLst>
          </p:cNvPr>
          <p:cNvSpPr>
            <a:spLocks noGrp="1"/>
          </p:cNvSpPr>
          <p:nvPr>
            <p:ph type="sldNum" sz="quarter" idx="12"/>
          </p:nvPr>
        </p:nvSpPr>
        <p:spPr/>
        <p:txBody>
          <a:bodyPr/>
          <a:lstStyle/>
          <a:p>
            <a:fld id="{583048EE-24B7-4C09-B7A1-5936BFC63696}" type="slidenum">
              <a:rPr lang="en-GB" smtClean="0"/>
              <a:t>1</a:t>
            </a:fld>
            <a:endParaRPr lang="en-GB"/>
          </a:p>
        </p:txBody>
      </p:sp>
      <p:pic>
        <p:nvPicPr>
          <p:cNvPr id="6" name="Picture 5" descr="A red and black logo&#10;&#10;AI-generated content may be incorrect.">
            <a:extLst>
              <a:ext uri="{FF2B5EF4-FFF2-40B4-BE49-F238E27FC236}">
                <a16:creationId xmlns:a16="http://schemas.microsoft.com/office/drawing/2014/main" id="{6FEE67EE-D3B2-953F-818F-FFFDE5CB58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394365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91B89-B008-43EF-4EBB-29BA1C75F230}"/>
              </a:ext>
            </a:extLst>
          </p:cNvPr>
          <p:cNvSpPr>
            <a:spLocks noGrp="1"/>
          </p:cNvSpPr>
          <p:nvPr>
            <p:ph type="title"/>
          </p:nvPr>
        </p:nvSpPr>
        <p:spPr>
          <a:xfrm>
            <a:off x="681038" y="365128"/>
            <a:ext cx="8543925" cy="387348"/>
          </a:xfrm>
          <a:solidFill>
            <a:srgbClr val="0E99B2"/>
          </a:solidFill>
        </p:spPr>
        <p:txBody>
          <a:bodyPr>
            <a:normAutofit/>
          </a:bodyPr>
          <a:lstStyle/>
          <a:p>
            <a:r>
              <a:rPr lang="en-GB" sz="1600" b="1" dirty="0">
                <a:latin typeface="Source Sans Pro" panose="020B0503030403020204" pitchFamily="34" charset="0"/>
                <a:ea typeface="Source Sans Pro" panose="020B0503030403020204" pitchFamily="34" charset="0"/>
              </a:rPr>
              <a:t>Further resources</a:t>
            </a:r>
          </a:p>
        </p:txBody>
      </p:sp>
      <p:sp>
        <p:nvSpPr>
          <p:cNvPr id="3" name="Content Placeholder 2">
            <a:extLst>
              <a:ext uri="{FF2B5EF4-FFF2-40B4-BE49-F238E27FC236}">
                <a16:creationId xmlns:a16="http://schemas.microsoft.com/office/drawing/2014/main" id="{B90ECEF4-5D81-75A0-B49B-E58919B01281}"/>
              </a:ext>
            </a:extLst>
          </p:cNvPr>
          <p:cNvSpPr>
            <a:spLocks noGrp="1"/>
          </p:cNvSpPr>
          <p:nvPr>
            <p:ph idx="1"/>
          </p:nvPr>
        </p:nvSpPr>
        <p:spPr>
          <a:xfrm>
            <a:off x="566738" y="752476"/>
            <a:ext cx="8543925" cy="4351338"/>
          </a:xfrm>
        </p:spPr>
        <p:txBody>
          <a:bodyPr>
            <a:normAutofit/>
          </a:bodyPr>
          <a:lstStyle/>
          <a:p>
            <a:r>
              <a:rPr lang="en-GB" sz="1200" dirty="0">
                <a:latin typeface="Source Sans Pro" panose="020B0503030403020204" pitchFamily="34" charset="0"/>
                <a:ea typeface="Source Sans Pro" panose="020B0503030403020204" pitchFamily="34" charset="0"/>
              </a:rPr>
              <a:t>SHOT Human Factors webpages:</a:t>
            </a:r>
            <a:r>
              <a:rPr lang="en-GB" sz="1200" dirty="0">
                <a:latin typeface="Source Sans Pro" panose="020B0503030403020204" pitchFamily="34" charset="0"/>
                <a:ea typeface="Source Sans Pro" panose="020B0503030403020204" pitchFamily="34" charset="0"/>
                <a:hlinkClick r:id="rId2"/>
              </a:rPr>
              <a:t> https://www.shotuk.org/human-factors-and-ergonomics-hfe/</a:t>
            </a:r>
            <a:endParaRPr lang="en-GB" sz="1200" dirty="0">
              <a:latin typeface="Source Sans Pro" panose="020B0503030403020204" pitchFamily="34" charset="0"/>
              <a:ea typeface="Source Sans Pro" panose="020B0503030403020204" pitchFamily="34" charset="0"/>
            </a:endParaRPr>
          </a:p>
          <a:p>
            <a:r>
              <a:rPr lang="en-GB" sz="1200" dirty="0">
                <a:latin typeface="Source Sans Pro" panose="020B0503030403020204" pitchFamily="34" charset="0"/>
                <a:ea typeface="Source Sans Pro" panose="020B0503030403020204" pitchFamily="34" charset="0"/>
              </a:rPr>
              <a:t>Human Factors investigation tool and tuition package: </a:t>
            </a:r>
            <a:r>
              <a:rPr lang="en-GB" sz="1200" dirty="0">
                <a:latin typeface="Source Sans Pro" panose="020B0503030403020204" pitchFamily="34" charset="0"/>
                <a:ea typeface="Source Sans Pro" panose="020B0503030403020204" pitchFamily="34" charset="0"/>
                <a:hlinkClick r:id="rId3"/>
              </a:rPr>
              <a:t>https://www.shotuk.org/resources/human-factors-investigation-tool-hfit/</a:t>
            </a:r>
            <a:r>
              <a:rPr lang="en-GB" sz="1200" dirty="0">
                <a:latin typeface="Source Sans Pro" panose="020B0503030403020204" pitchFamily="34" charset="0"/>
                <a:ea typeface="Source Sans Pro" panose="020B0503030403020204" pitchFamily="34" charset="0"/>
              </a:rPr>
              <a:t> </a:t>
            </a:r>
          </a:p>
          <a:p>
            <a:r>
              <a:rPr lang="en-GB" sz="1200" dirty="0">
                <a:latin typeface="Source Sans Pro" panose="020B0503030403020204" pitchFamily="34" charset="0"/>
                <a:ea typeface="Source Sans Pro" panose="020B0503030403020204" pitchFamily="34" charset="0"/>
              </a:rPr>
              <a:t>Figure 7.1 2024 Annual SHOT Report HFIT questions for reporters to rank main actions against their effectiveness category</a:t>
            </a:r>
          </a:p>
          <a:p>
            <a:endParaRPr lang="en-GB" sz="1200" dirty="0">
              <a:latin typeface="Source Sans Pro" panose="020B0503030403020204" pitchFamily="34" charset="0"/>
              <a:ea typeface="Source Sans Pro" panose="020B0503030403020204" pitchFamily="34" charset="0"/>
            </a:endParaRPr>
          </a:p>
          <a:p>
            <a:endParaRPr lang="en-GB" sz="1200" dirty="0">
              <a:latin typeface="Source Sans Pro" panose="020B0503030403020204" pitchFamily="34" charset="0"/>
              <a:ea typeface="Source Sans Pro" panose="020B0503030403020204" pitchFamily="34" charset="0"/>
            </a:endParaRPr>
          </a:p>
        </p:txBody>
      </p:sp>
      <p:sp>
        <p:nvSpPr>
          <p:cNvPr id="4" name="Footer Placeholder 3">
            <a:extLst>
              <a:ext uri="{FF2B5EF4-FFF2-40B4-BE49-F238E27FC236}">
                <a16:creationId xmlns:a16="http://schemas.microsoft.com/office/drawing/2014/main" id="{E0B81FDE-795E-2415-BE53-3941AEB6D4E1}"/>
              </a:ext>
            </a:extLst>
          </p:cNvPr>
          <p:cNvSpPr>
            <a:spLocks noGrp="1"/>
          </p:cNvSpPr>
          <p:nvPr>
            <p:ph type="ftr" sz="quarter" idx="11"/>
          </p:nvPr>
        </p:nvSpPr>
        <p:spPr/>
        <p:txBody>
          <a:bodyPr/>
          <a:lstStyle/>
          <a:p>
            <a:r>
              <a:rPr lang="en-GB">
                <a:latin typeface="Source Sans Pro" panose="020B0503030403020204" pitchFamily="34" charset="0"/>
                <a:ea typeface="Source Sans Pro" panose="020B0503030403020204" pitchFamily="34" charset="0"/>
              </a:rPr>
              <a:t>SHOT Transfusion delays investigation form</a:t>
            </a:r>
          </a:p>
        </p:txBody>
      </p:sp>
      <p:sp>
        <p:nvSpPr>
          <p:cNvPr id="5" name="Slide Number Placeholder 4">
            <a:extLst>
              <a:ext uri="{FF2B5EF4-FFF2-40B4-BE49-F238E27FC236}">
                <a16:creationId xmlns:a16="http://schemas.microsoft.com/office/drawing/2014/main" id="{57AF8843-5CD9-22C9-6748-2AC7B22E9524}"/>
              </a:ext>
            </a:extLst>
          </p:cNvPr>
          <p:cNvSpPr>
            <a:spLocks noGrp="1"/>
          </p:cNvSpPr>
          <p:nvPr>
            <p:ph type="sldNum" sz="quarter" idx="12"/>
          </p:nvPr>
        </p:nvSpPr>
        <p:spPr/>
        <p:txBody>
          <a:bodyPr/>
          <a:lstStyle/>
          <a:p>
            <a:fld id="{583048EE-24B7-4C09-B7A1-5936BFC63696}" type="slidenum">
              <a:rPr lang="en-GB" smtClean="0">
                <a:latin typeface="Source Sans Pro" panose="020B0503030403020204" pitchFamily="34" charset="0"/>
                <a:ea typeface="Source Sans Pro" panose="020B0503030403020204" pitchFamily="34" charset="0"/>
              </a:rPr>
              <a:t>10</a:t>
            </a:fld>
            <a:endParaRPr lang="en-GB">
              <a:latin typeface="Source Sans Pro" panose="020B0503030403020204" pitchFamily="34" charset="0"/>
              <a:ea typeface="Source Sans Pro" panose="020B0503030403020204" pitchFamily="34" charset="0"/>
            </a:endParaRPr>
          </a:p>
        </p:txBody>
      </p:sp>
      <p:pic>
        <p:nvPicPr>
          <p:cNvPr id="7" name="Picture 6">
            <a:extLst>
              <a:ext uri="{FF2B5EF4-FFF2-40B4-BE49-F238E27FC236}">
                <a16:creationId xmlns:a16="http://schemas.microsoft.com/office/drawing/2014/main" id="{A96E36D5-DA4A-45D9-B2B2-FCA4461A29E7}"/>
              </a:ext>
            </a:extLst>
          </p:cNvPr>
          <p:cNvPicPr>
            <a:picLocks noChangeAspect="1"/>
          </p:cNvPicPr>
          <p:nvPr/>
        </p:nvPicPr>
        <p:blipFill>
          <a:blip r:embed="rId4"/>
          <a:stretch>
            <a:fillRect/>
          </a:stretch>
        </p:blipFill>
        <p:spPr>
          <a:xfrm>
            <a:off x="990600" y="2005014"/>
            <a:ext cx="7696200" cy="3848100"/>
          </a:xfrm>
          <a:prstGeom prst="rect">
            <a:avLst/>
          </a:prstGeom>
        </p:spPr>
      </p:pic>
    </p:spTree>
    <p:extLst>
      <p:ext uri="{BB962C8B-B14F-4D97-AF65-F5344CB8AC3E}">
        <p14:creationId xmlns:p14="http://schemas.microsoft.com/office/powerpoint/2010/main" val="3733887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DDEE9-AEDA-DCC7-1927-4A46BCEE0D40}"/>
              </a:ext>
            </a:extLst>
          </p:cNvPr>
          <p:cNvGraphicFramePr>
            <a:graphicFrameLocks noGrp="1"/>
          </p:cNvGraphicFramePr>
          <p:nvPr>
            <p:ph idx="1"/>
            <p:extLst>
              <p:ext uri="{D42A27DB-BD31-4B8C-83A1-F6EECF244321}">
                <p14:modId xmlns:p14="http://schemas.microsoft.com/office/powerpoint/2010/main" val="2126381938"/>
              </p:ext>
            </p:extLst>
          </p:nvPr>
        </p:nvGraphicFramePr>
        <p:xfrm>
          <a:off x="407273" y="671471"/>
          <a:ext cx="9091453" cy="5119221"/>
        </p:xfrm>
        <a:graphic>
          <a:graphicData uri="http://schemas.openxmlformats.org/drawingml/2006/table">
            <a:tbl>
              <a:tblPr firstRow="1" firstCol="1" bandRow="1"/>
              <a:tblGrid>
                <a:gridCol w="1010197">
                  <a:extLst>
                    <a:ext uri="{9D8B030D-6E8A-4147-A177-3AD203B41FA5}">
                      <a16:colId xmlns:a16="http://schemas.microsoft.com/office/drawing/2014/main" val="2547201279"/>
                    </a:ext>
                  </a:extLst>
                </a:gridCol>
                <a:gridCol w="159026">
                  <a:extLst>
                    <a:ext uri="{9D8B030D-6E8A-4147-A177-3AD203B41FA5}">
                      <a16:colId xmlns:a16="http://schemas.microsoft.com/office/drawing/2014/main" val="412628867"/>
                    </a:ext>
                  </a:extLst>
                </a:gridCol>
                <a:gridCol w="239430">
                  <a:extLst>
                    <a:ext uri="{9D8B030D-6E8A-4147-A177-3AD203B41FA5}">
                      <a16:colId xmlns:a16="http://schemas.microsoft.com/office/drawing/2014/main" val="3694126992"/>
                    </a:ext>
                  </a:extLst>
                </a:gridCol>
                <a:gridCol w="1143783">
                  <a:extLst>
                    <a:ext uri="{9D8B030D-6E8A-4147-A177-3AD203B41FA5}">
                      <a16:colId xmlns:a16="http://schemas.microsoft.com/office/drawing/2014/main" val="2524498183"/>
                    </a:ext>
                  </a:extLst>
                </a:gridCol>
                <a:gridCol w="458694">
                  <a:extLst>
                    <a:ext uri="{9D8B030D-6E8A-4147-A177-3AD203B41FA5}">
                      <a16:colId xmlns:a16="http://schemas.microsoft.com/office/drawing/2014/main" val="3811024320"/>
                    </a:ext>
                  </a:extLst>
                </a:gridCol>
                <a:gridCol w="252777">
                  <a:extLst>
                    <a:ext uri="{9D8B030D-6E8A-4147-A177-3AD203B41FA5}">
                      <a16:colId xmlns:a16="http://schemas.microsoft.com/office/drawing/2014/main" val="184800766"/>
                    </a:ext>
                  </a:extLst>
                </a:gridCol>
                <a:gridCol w="505555">
                  <a:extLst>
                    <a:ext uri="{9D8B030D-6E8A-4147-A177-3AD203B41FA5}">
                      <a16:colId xmlns:a16="http://schemas.microsoft.com/office/drawing/2014/main" val="655472840"/>
                    </a:ext>
                  </a:extLst>
                </a:gridCol>
                <a:gridCol w="491257">
                  <a:extLst>
                    <a:ext uri="{9D8B030D-6E8A-4147-A177-3AD203B41FA5}">
                      <a16:colId xmlns:a16="http://schemas.microsoft.com/office/drawing/2014/main" val="3755148685"/>
                    </a:ext>
                  </a:extLst>
                </a:gridCol>
                <a:gridCol w="451777">
                  <a:extLst>
                    <a:ext uri="{9D8B030D-6E8A-4147-A177-3AD203B41FA5}">
                      <a16:colId xmlns:a16="http://schemas.microsoft.com/office/drawing/2014/main" val="3142463642"/>
                    </a:ext>
                  </a:extLst>
                </a:gridCol>
                <a:gridCol w="361845">
                  <a:extLst>
                    <a:ext uri="{9D8B030D-6E8A-4147-A177-3AD203B41FA5}">
                      <a16:colId xmlns:a16="http://schemas.microsoft.com/office/drawing/2014/main" val="1239171072"/>
                    </a:ext>
                  </a:extLst>
                </a:gridCol>
                <a:gridCol w="486691">
                  <a:extLst>
                    <a:ext uri="{9D8B030D-6E8A-4147-A177-3AD203B41FA5}">
                      <a16:colId xmlns:a16="http://schemas.microsoft.com/office/drawing/2014/main" val="645361609"/>
                    </a:ext>
                  </a:extLst>
                </a:gridCol>
                <a:gridCol w="124380">
                  <a:extLst>
                    <a:ext uri="{9D8B030D-6E8A-4147-A177-3AD203B41FA5}">
                      <a16:colId xmlns:a16="http://schemas.microsoft.com/office/drawing/2014/main" val="417109760"/>
                    </a:ext>
                  </a:extLst>
                </a:gridCol>
                <a:gridCol w="252777">
                  <a:extLst>
                    <a:ext uri="{9D8B030D-6E8A-4147-A177-3AD203B41FA5}">
                      <a16:colId xmlns:a16="http://schemas.microsoft.com/office/drawing/2014/main" val="1620349896"/>
                    </a:ext>
                  </a:extLst>
                </a:gridCol>
                <a:gridCol w="157154">
                  <a:extLst>
                    <a:ext uri="{9D8B030D-6E8A-4147-A177-3AD203B41FA5}">
                      <a16:colId xmlns:a16="http://schemas.microsoft.com/office/drawing/2014/main" val="2461894081"/>
                    </a:ext>
                  </a:extLst>
                </a:gridCol>
                <a:gridCol w="774865">
                  <a:extLst>
                    <a:ext uri="{9D8B030D-6E8A-4147-A177-3AD203B41FA5}">
                      <a16:colId xmlns:a16="http://schemas.microsoft.com/office/drawing/2014/main" val="3722158306"/>
                    </a:ext>
                  </a:extLst>
                </a:gridCol>
                <a:gridCol w="163156">
                  <a:extLst>
                    <a:ext uri="{9D8B030D-6E8A-4147-A177-3AD203B41FA5}">
                      <a16:colId xmlns:a16="http://schemas.microsoft.com/office/drawing/2014/main" val="2257955132"/>
                    </a:ext>
                  </a:extLst>
                </a:gridCol>
                <a:gridCol w="252777">
                  <a:extLst>
                    <a:ext uri="{9D8B030D-6E8A-4147-A177-3AD203B41FA5}">
                      <a16:colId xmlns:a16="http://schemas.microsoft.com/office/drawing/2014/main" val="2937422247"/>
                    </a:ext>
                  </a:extLst>
                </a:gridCol>
                <a:gridCol w="808656">
                  <a:extLst>
                    <a:ext uri="{9D8B030D-6E8A-4147-A177-3AD203B41FA5}">
                      <a16:colId xmlns:a16="http://schemas.microsoft.com/office/drawing/2014/main" val="1754092184"/>
                    </a:ext>
                  </a:extLst>
                </a:gridCol>
                <a:gridCol w="496223">
                  <a:extLst>
                    <a:ext uri="{9D8B030D-6E8A-4147-A177-3AD203B41FA5}">
                      <a16:colId xmlns:a16="http://schemas.microsoft.com/office/drawing/2014/main" val="2409324183"/>
                    </a:ext>
                  </a:extLst>
                </a:gridCol>
                <a:gridCol w="500433">
                  <a:extLst>
                    <a:ext uri="{9D8B030D-6E8A-4147-A177-3AD203B41FA5}">
                      <a16:colId xmlns:a16="http://schemas.microsoft.com/office/drawing/2014/main" val="1005953755"/>
                    </a:ext>
                  </a:extLst>
                </a:gridCol>
              </a:tblGrid>
              <a:tr h="221602">
                <a:tc gridSpan="20">
                  <a:txBody>
                    <a:bodyPr/>
                    <a:lstStyle/>
                    <a:p>
                      <a:pPr algn="ctr">
                        <a:lnSpc>
                          <a:spcPct val="115000"/>
                        </a:lnSpc>
                        <a:spcAft>
                          <a:spcPts val="800"/>
                        </a:spcAft>
                        <a:buNone/>
                      </a:pPr>
                      <a:r>
                        <a:rPr lang="en-GB" sz="1200" b="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Patient details</a:t>
                      </a:r>
                      <a:endParaRPr lang="en-GB" sz="105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E99B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883963591"/>
                  </a:ext>
                </a:extLst>
              </a:tr>
              <a:tr h="252000">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Forename</a:t>
                      </a:r>
                      <a:endParaRPr lang="en-GB" sz="11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gridSpan="7">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Specimen number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l">
                        <a:lnSpc>
                          <a:spcPct val="150000"/>
                        </a:lnSpc>
                        <a:spcAft>
                          <a:spcPts val="800"/>
                        </a:spcAft>
                        <a:buNone/>
                      </a:pPr>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2645539870"/>
                  </a:ext>
                </a:extLst>
              </a:tr>
              <a:tr h="252000">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Surname</a:t>
                      </a:r>
                      <a:endParaRPr lang="en-GB" sz="11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7">
                  <a:txBody>
                    <a:bodyPr/>
                    <a:lstStyle/>
                    <a:p>
                      <a:pPr algn="l">
                        <a:lnSpc>
                          <a:spcPct val="150000"/>
                        </a:lnSpc>
                        <a:spcAft>
                          <a:spcPts val="800"/>
                        </a:spcAft>
                        <a:buNone/>
                      </a:pPr>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Local incident number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l">
                        <a:lnSpc>
                          <a:spcPct val="150000"/>
                        </a:lnSpc>
                        <a:spcAft>
                          <a:spcPts val="800"/>
                        </a:spcAft>
                        <a:buNone/>
                      </a:pPr>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2531361286"/>
                  </a:ext>
                </a:extLst>
              </a:tr>
              <a:tr h="252000">
                <a:tc gridSpan="5">
                  <a:txBody>
                    <a:bodyPr/>
                    <a:lstStyle/>
                    <a:p>
                      <a:pPr marL="0" marR="0" lvl="0" indent="0" algn="l" defTabSz="914400" rtl="0" eaLnBrk="1" fontAlgn="auto" latinLnBrk="0" hangingPunct="1">
                        <a:lnSpc>
                          <a:spcPct val="150000"/>
                        </a:lnSpc>
                        <a:spcBef>
                          <a:spcPts val="0"/>
                        </a:spcBef>
                        <a:spcAft>
                          <a:spcPts val="800"/>
                        </a:spcAft>
                        <a:buClrTx/>
                        <a:buSzTx/>
                        <a:buFontTx/>
                        <a:buNone/>
                        <a:tabLst/>
                        <a:defRPr/>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Date of birth</a:t>
                      </a: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7">
                  <a:txBody>
                    <a:bodyPr/>
                    <a:lstStyle/>
                    <a:p>
                      <a:endParaRPr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External reporting number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hMerge="1">
                  <a:txBody>
                    <a:bodyPr/>
                    <a:lstStyle/>
                    <a:p>
                      <a:endParaRPr lang="en-GB"/>
                    </a:p>
                  </a:txBody>
                  <a:tcPr>
                    <a:lnL w="12700" cap="flat" cmpd="sng" algn="ctr">
                      <a:solidFill>
                        <a:srgbClr val="000000"/>
                      </a:solidFill>
                      <a:prstDash val="solid"/>
                      <a:round/>
                      <a:headEnd type="none" w="med" len="med"/>
                      <a:tailEnd type="none" w="med" len="med"/>
                    </a:lnL>
                  </a:tcPr>
                </a:tc>
                <a:tc rowSpan="2" hMerge="1">
                  <a:txBody>
                    <a:bodyPr/>
                    <a:lstStyle/>
                    <a:p>
                      <a:endParaRPr lang="en-GB"/>
                    </a:p>
                  </a:txBody>
                  <a:tcPr/>
                </a:tc>
                <a:tc rowSpan="2" hMerge="1">
                  <a:txBody>
                    <a:bodyPr/>
                    <a:lstStyle/>
                    <a:p>
                      <a:endParaRPr lang="en-GB"/>
                    </a:p>
                  </a:txBody>
                  <a:tcPr/>
                </a:tc>
                <a:tc rowSpan="2" hMerge="1">
                  <a:txBody>
                    <a:bodyPr/>
                    <a:lstStyle/>
                    <a:p>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gridSpan="3">
                  <a:txBody>
                    <a:bodyPr/>
                    <a:lstStyle/>
                    <a:p>
                      <a:pPr algn="l">
                        <a:lnSpc>
                          <a:spcPct val="150000"/>
                        </a:lnSpc>
                        <a:spcAft>
                          <a:spcPts val="800"/>
                        </a:spcAft>
                        <a:buNone/>
                      </a:pP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hMerge="1">
                  <a:txBody>
                    <a:bodyPr/>
                    <a:lstStyle/>
                    <a:p>
                      <a:endParaRPr lang="en-GB"/>
                    </a:p>
                  </a:txBody>
                  <a:tcPr>
                    <a:lnL w="19050" cap="flat" cmpd="sng" algn="ctr">
                      <a:solidFill>
                        <a:srgbClr val="000000"/>
                      </a:solidFill>
                      <a:prstDash val="solid"/>
                      <a:round/>
                      <a:headEnd type="none" w="med" len="med"/>
                      <a:tailEnd type="none" w="med" len="med"/>
                    </a:lnL>
                  </a:tcPr>
                </a:tc>
                <a:tc rowSpan="2" hMerge="1">
                  <a:txBody>
                    <a:bodyPr/>
                    <a:lstStyle/>
                    <a:p>
                      <a:endParaRPr lang="en-GB"/>
                    </a:p>
                  </a:txBody>
                  <a:tcPr/>
                </a:tc>
                <a:extLst>
                  <a:ext uri="{0D108BD9-81ED-4DB2-BD59-A6C34878D82A}">
                    <a16:rowId xmlns:a16="http://schemas.microsoft.com/office/drawing/2014/main" val="3321878541"/>
                  </a:ext>
                </a:extLst>
              </a:tr>
              <a:tr h="252000">
                <a:tc gridSpan="5">
                  <a:txBody>
                    <a:bodyPr/>
                    <a:lstStyle/>
                    <a:p>
                      <a:pPr algn="l">
                        <a:lnSpc>
                          <a:spcPct val="150000"/>
                        </a:lnSpc>
                        <a:spcAft>
                          <a:spcPts val="800"/>
                        </a:spcAft>
                        <a:buNone/>
                      </a:pPr>
                      <a:r>
                        <a:rPr lang="en-GB" sz="1100" kern="100" dirty="0">
                          <a:effectLst/>
                          <a:latin typeface="Source Sans Pro" panose="020B0503030403020204" pitchFamily="34" charset="0"/>
                          <a:cs typeface="Times New Roman" panose="02020603050405020304" pitchFamily="18" charset="0"/>
                        </a:rPr>
                        <a:t> </a:t>
                      </a:r>
                      <a:r>
                        <a:rPr lang="en-GB" sz="1100" b="1" kern="100" dirty="0">
                          <a:solidFill>
                            <a:srgbClr val="000000"/>
                          </a:solidFill>
                          <a:effectLst/>
                          <a:latin typeface="Source Sans Pro" panose="020B0503030403020204" pitchFamily="34" charset="0"/>
                          <a:cs typeface="Times New Roman" panose="02020603050405020304" pitchFamily="18" charset="0"/>
                        </a:rPr>
                        <a:t>Hospital number</a:t>
                      </a: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7">
                  <a:txBody>
                    <a:bodyPr/>
                    <a:lstStyle/>
                    <a:p>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591637793"/>
                  </a:ext>
                </a:extLst>
              </a:tr>
              <a:tr h="252000">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NHS/CHI number</a:t>
                      </a:r>
                      <a:endParaRPr lang="en-GB" sz="11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7">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pPr algn="l">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location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dirty="0"/>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612060226"/>
                  </a:ext>
                </a:extLst>
              </a:tr>
              <a:tr h="252000">
                <a:tc gridSpan="5">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Reason for transfusion</a:t>
                      </a: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07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15">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844663942"/>
                  </a:ext>
                </a:extLst>
              </a:tr>
              <a:tr h="223200">
                <a:tc gridSpan="20">
                  <a:txBody>
                    <a:bodyPr/>
                    <a:lstStyle/>
                    <a:p>
                      <a:pPr algn="ctr">
                        <a:lnSpc>
                          <a:spcPct val="115000"/>
                        </a:lnSpc>
                        <a:spcAft>
                          <a:spcPts val="800"/>
                        </a:spcAft>
                        <a:buNone/>
                      </a:pPr>
                      <a:r>
                        <a:rPr lang="en-GB" sz="1100" b="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Brief description of event</a:t>
                      </a:r>
                      <a:endParaRPr lang="en-GB" sz="1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255909603"/>
                  </a:ext>
                </a:extLst>
              </a:tr>
              <a:tr h="186836">
                <a:tc gridSpan="20">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791977901"/>
                  </a:ext>
                </a:extLst>
              </a:tr>
              <a:tr h="186836">
                <a:tc gridSpan="20">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154388585"/>
                  </a:ext>
                </a:extLst>
              </a:tr>
              <a:tr h="186836">
                <a:tc gridSpan="20">
                  <a:txBody>
                    <a:bodyPr/>
                    <a:lstStyle/>
                    <a:p>
                      <a:pPr algn="l">
                        <a:lnSpc>
                          <a:spcPct val="150000"/>
                        </a:lnSpc>
                        <a:spcAft>
                          <a:spcPts val="800"/>
                        </a:spcAft>
                        <a:buNone/>
                      </a:pPr>
                      <a:r>
                        <a:rPr lang="en-GB" sz="9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121262821"/>
                  </a:ext>
                </a:extLst>
              </a:tr>
              <a:tr h="223200">
                <a:tc gridSpan="20">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Select all that apply:</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386125225"/>
                  </a:ext>
                </a:extLst>
              </a:tr>
              <a:tr h="214212">
                <a:tc gridSpan="2">
                  <a:txBody>
                    <a:bodyPr/>
                    <a:lstStyle/>
                    <a:p>
                      <a:pPr algn="l">
                        <a:lnSpc>
                          <a:spcPct val="107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outcome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l">
                        <a:lnSpc>
                          <a:spcPct val="107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Treatment delayed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07000"/>
                        </a:lnSpc>
                        <a:spcAft>
                          <a:spcPts val="800"/>
                        </a:spcAft>
                        <a:buNone/>
                      </a:pPr>
                      <a:r>
                        <a:rPr lang="en-GB" sz="9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9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Treatment delayed</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l"/>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Transfusion delayed</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r>
                        <a:rPr lang="en-GB" sz="9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Admission to ward</a:t>
                      </a:r>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l"/>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Admission to ward</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gn="ctr"/>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6">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Return another day for transfusion or treatment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pPr algn="ctr">
                        <a:lnSpc>
                          <a:spcPct val="107000"/>
                        </a:lnSpc>
                        <a:spcAft>
                          <a:spcPts val="800"/>
                        </a:spcAft>
                        <a:buNone/>
                      </a:pP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rgbClr val="FFFFFF"/>
                    </a:solidFill>
                  </a:tcPr>
                </a:tc>
                <a:tc gridSpan="4">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Affected patient wellbeing</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2880569252"/>
                  </a:ext>
                </a:extLst>
              </a:tr>
              <a:tr h="216000">
                <a:tc gridSpan="7">
                  <a:txBody>
                    <a:bodyPr/>
                    <a:lstStyle/>
                    <a:p>
                      <a:pPr algn="l">
                        <a:lnSpc>
                          <a:spcPct val="150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harm</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r>
                        <a:rPr lang="en-GB" sz="9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None</a:t>
                      </a:r>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l">
                        <a:lnSpc>
                          <a:spcPct val="100000"/>
                        </a:lnSpc>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None</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l">
                        <a:lnSpc>
                          <a:spcPct val="10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Low</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gn="ctr">
                        <a:lnSpc>
                          <a:spcPct val="150000"/>
                        </a:lnSpc>
                        <a:spcAft>
                          <a:spcPts val="800"/>
                        </a:spcAft>
                        <a:buNone/>
                      </a:pPr>
                      <a:r>
                        <a:rPr lang="en-GB" sz="9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Moderate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gridSpan="2">
                  <a:txBody>
                    <a:bodyPr/>
                    <a:lstStyle/>
                    <a:p>
                      <a:pPr algn="l">
                        <a:lnSpc>
                          <a:spcPct val="100000"/>
                        </a:lnSpc>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Moderate</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gridSpan="2">
                  <a:txBody>
                    <a:bodyPr/>
                    <a:lstStyle/>
                    <a:p>
                      <a:pPr algn="l">
                        <a:lnSpc>
                          <a:spcPct val="10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Severe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gridSpan="2">
                  <a:txBody>
                    <a:bodyPr/>
                    <a:lstStyle/>
                    <a:p>
                      <a:pPr algn="l">
                        <a:lnSpc>
                          <a:spcPct val="10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Death</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extLst>
                  <a:ext uri="{0D108BD9-81ED-4DB2-BD59-A6C34878D82A}">
                    <a16:rowId xmlns:a16="http://schemas.microsoft.com/office/drawing/2014/main" val="2509767391"/>
                  </a:ext>
                </a:extLst>
              </a:tr>
              <a:tr h="216000">
                <a:tc gridSpan="7">
                  <a:txBody>
                    <a:bodyPr/>
                    <a:lstStyle/>
                    <a:p>
                      <a:pPr algn="l">
                        <a:lnSpc>
                          <a:spcPct val="150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Death related to delay in transfusion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Not related</a:t>
                      </a:r>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3">
                  <a:txBody>
                    <a:bodyPr/>
                    <a:lstStyle/>
                    <a:p>
                      <a:pPr algn="l">
                        <a:lnSpc>
                          <a:spcPct val="150000"/>
                        </a:lnSpc>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Not related</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4">
                  <a:txBody>
                    <a:bodyPr/>
                    <a:lstStyle/>
                    <a:p>
                      <a:pPr algn="l">
                        <a:lnSpc>
                          <a:spcPct val="15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Possibly</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gn="ctr">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Probably</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2">
                  <a:txBody>
                    <a:bodyPr/>
                    <a:lstStyle/>
                    <a:p>
                      <a:pPr algn="l">
                        <a:lnSpc>
                          <a:spcPct val="150000"/>
                        </a:lnSpc>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Probably</a:t>
                      </a:r>
                      <a:endParaRPr lang="en-GB" sz="20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pPr algn="ctr">
                        <a:lnSpc>
                          <a:spcPct val="150000"/>
                        </a:lnSpc>
                        <a:spcAft>
                          <a:spcPts val="800"/>
                        </a:spcAft>
                        <a:buNone/>
                      </a:pP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2">
                  <a:txBody>
                    <a:bodyPr/>
                    <a:lstStyle/>
                    <a:p>
                      <a:pPr algn="l">
                        <a:lnSpc>
                          <a:spcPct val="15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Certain</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lnL w="12700" cap="flat" cmpd="sng" algn="ctr">
                      <a:solidFill>
                        <a:srgbClr val="000000"/>
                      </a:solidFill>
                      <a:prstDash val="solid"/>
                      <a:round/>
                      <a:headEnd type="none" w="med" len="med"/>
                      <a:tailEnd type="none" w="med" len="med"/>
                    </a:lnL>
                  </a:tcPr>
                </a:tc>
                <a:tc gridSpan="2">
                  <a:txBody>
                    <a:bodyPr/>
                    <a:lstStyle/>
                    <a:p>
                      <a:pPr algn="l">
                        <a:lnSpc>
                          <a:spcPct val="150000"/>
                        </a:lnSpc>
                        <a:spcAft>
                          <a:spcPts val="800"/>
                        </a:spcAft>
                        <a:buNone/>
                      </a:pP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Unknown</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293306517"/>
                  </a:ext>
                </a:extLst>
              </a:tr>
              <a:tr h="223200">
                <a:tc gridSpan="20">
                  <a:txBody>
                    <a:bodyPr/>
                    <a:lstStyle/>
                    <a:p>
                      <a:pPr algn="ctr">
                        <a:lnSpc>
                          <a:spcPct val="115000"/>
                        </a:lnSpc>
                        <a:spcAft>
                          <a:spcPts val="800"/>
                        </a:spcAft>
                        <a:buNone/>
                      </a:pPr>
                      <a:r>
                        <a:rPr lang="en-GB" sz="1100" b="1" kern="100" dirty="0">
                          <a:solidFill>
                            <a:schemeClr val="bg1"/>
                          </a:solidFill>
                          <a:effectLst/>
                          <a:latin typeface="Source Sans Pro" panose="020B0503030403020204" pitchFamily="34" charset="0"/>
                          <a:ea typeface="Aptos" panose="020B0004020202020204" pitchFamily="34" charset="0"/>
                          <a:cs typeface="Times New Roman" panose="02020603050405020304" pitchFamily="18" charset="0"/>
                        </a:rPr>
                        <a:t>Components / products issued</a:t>
                      </a:r>
                      <a:endParaRPr lang="en-GB" sz="11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3870525922"/>
                  </a:ext>
                </a:extLst>
              </a:tr>
              <a:tr h="243235">
                <a:tc>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RBC code red</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sz="24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RBC emergency stock</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gridSpan="3">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RBC group specific</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pPr algn="l">
                        <a:lnSpc>
                          <a:spcPct val="107000"/>
                        </a:lnSpc>
                        <a:spcAft>
                          <a:spcPts val="800"/>
                        </a:spcAft>
                        <a:buNone/>
                      </a:pPr>
                      <a:r>
                        <a:rPr lang="en-GB" sz="7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gridSpan="2">
                  <a:txBody>
                    <a:bodyPr/>
                    <a:lstStyle/>
                    <a:p>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RBC</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gridSpan="2">
                  <a:txBody>
                    <a:bodyPr/>
                    <a:lstStyle/>
                    <a:p>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hMerge="1">
                  <a:txBody>
                    <a:bodyPr/>
                    <a:lstStyle/>
                    <a:p>
                      <a:r>
                        <a:rPr lang="en-GB" sz="7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gridSpan="2">
                  <a:txBody>
                    <a:bodyPr/>
                    <a:lstStyle/>
                    <a:p>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FFP pre-thawed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2700" cap="flat" cmpd="sng" algn="ctr">
                      <a:solidFill>
                        <a:srgbClr val="000000"/>
                      </a:solidFill>
                      <a:prstDash val="solid"/>
                      <a:round/>
                      <a:headEnd type="none" w="med" len="med"/>
                      <a:tailEnd type="none" w="med" len="med"/>
                    </a:lnL>
                  </a:tcPr>
                </a:tc>
                <a:tc gridSpan="2">
                  <a:txBody>
                    <a:bodyPr/>
                    <a:lstStyle/>
                    <a:p>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FFP</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6554920"/>
                  </a:ext>
                </a:extLst>
              </a:tr>
              <a:tr h="248478">
                <a:tc>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SD-FFP</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sz="24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Platelets</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Cryoprecipitate</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pPr algn="l">
                        <a:lnSpc>
                          <a:spcPct val="107000"/>
                        </a:lnSpc>
                        <a:spcAft>
                          <a:spcPts val="800"/>
                        </a:spcAft>
                        <a:buNone/>
                      </a:pPr>
                      <a:r>
                        <a:rPr lang="en-GB" sz="7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PCC</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gridSpan="2">
                  <a:txBody>
                    <a:bodyPr/>
                    <a:lstStyle/>
                    <a:p>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r>
                        <a:rPr lang="en-GB" sz="7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Fibrinogen concentrate</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2700" cap="flat" cmpd="sng" algn="ctr">
                      <a:solidFill>
                        <a:srgbClr val="000000"/>
                      </a:solidFill>
                      <a:prstDash val="solid"/>
                      <a:round/>
                      <a:headEnd type="none" w="med" len="med"/>
                      <a:tailEnd type="none" w="med" len="med"/>
                    </a:lnL>
                  </a:tcPr>
                </a:tc>
                <a:tc gridSpan="2">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Clotting factors</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9502007"/>
                  </a:ext>
                </a:extLst>
              </a:tr>
              <a:tr h="306000">
                <a:tc>
                  <a:txBody>
                    <a:bodyPr/>
                    <a:lstStyle/>
                    <a:p>
                      <a:pPr algn="l">
                        <a:lnSpc>
                          <a:spcPct val="150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Granulocyte</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sz="24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Other</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Other</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pPr algn="l">
                        <a:lnSpc>
                          <a:spcPct val="150000"/>
                        </a:lnSpc>
                        <a:spcAft>
                          <a:spcPts val="800"/>
                        </a:spcAft>
                        <a:buNone/>
                      </a:pPr>
                      <a:r>
                        <a:rPr lang="en-GB" sz="7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50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r>
                        <a:rPr lang="en-GB" sz="7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lnL w="12700" cap="flat" cmpd="sng" algn="ctr">
                      <a:solidFill>
                        <a:srgbClr val="000000"/>
                      </a:solidFill>
                      <a:prstDash val="solid"/>
                      <a:round/>
                      <a:headEnd type="none" w="med" len="med"/>
                      <a:tailEnd type="none" w="med" len="med"/>
                    </a:lnL>
                  </a:tcPr>
                </a:tc>
                <a:tc gridSpan="2">
                  <a:txBody>
                    <a:bodyPr/>
                    <a:lstStyle/>
                    <a:p>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2800" dirty="0"/>
                    </a:p>
                  </a:txBody>
                  <a:tcPr marL="62164" marR="621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a:txBody>
                    <a:bodyPr/>
                    <a:lstStyle/>
                    <a:p>
                      <a:pPr algn="l">
                        <a:lnSpc>
                          <a:spcPct val="150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1739114"/>
                  </a:ext>
                </a:extLst>
              </a:tr>
              <a:tr h="216000">
                <a:tc rowSpan="2" gridSpan="6">
                  <a:txBody>
                    <a:bodyPr/>
                    <a:lstStyle/>
                    <a:p>
                      <a:pPr algn="l">
                        <a:lnSpc>
                          <a:spcPct val="107000"/>
                        </a:lnSpc>
                        <a:spcAft>
                          <a:spcPts val="800"/>
                        </a:spcAft>
                        <a:buNone/>
                      </a:pPr>
                      <a:r>
                        <a:rPr lang="en-GB" sz="10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Further information</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rowSpan="2" hMerge="1">
                  <a:txBody>
                    <a:bodyPr/>
                    <a:lstStyle/>
                    <a:p>
                      <a:endParaRPr lang="en-GB"/>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gridSpan="14">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noFill/>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948367034"/>
                  </a:ext>
                </a:extLst>
              </a:tr>
              <a:tr h="216000">
                <a:tc gridSpan="6"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14">
                  <a:txBody>
                    <a:bodyPr/>
                    <a:lstStyle/>
                    <a:p>
                      <a:pPr algn="l">
                        <a:lnSpc>
                          <a:spcPct val="107000"/>
                        </a:lnSpc>
                        <a:spcAft>
                          <a:spcPts val="800"/>
                        </a:spcAft>
                        <a:buNone/>
                      </a:pPr>
                      <a:r>
                        <a:rPr lang="en-GB" sz="9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2164" marR="6216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1741317752"/>
                  </a:ext>
                </a:extLst>
              </a:tr>
            </a:tbl>
          </a:graphicData>
        </a:graphic>
      </p:graphicFrame>
      <p:sp>
        <p:nvSpPr>
          <p:cNvPr id="5" name="Rectangle 1">
            <a:extLst>
              <a:ext uri="{FF2B5EF4-FFF2-40B4-BE49-F238E27FC236}">
                <a16:creationId xmlns:a16="http://schemas.microsoft.com/office/drawing/2014/main" id="{AC607466-F8CB-75B7-F81B-CACAE31DF50C}"/>
              </a:ext>
            </a:extLst>
          </p:cNvPr>
          <p:cNvSpPr>
            <a:spLocks noChangeArrowheads="1"/>
          </p:cNvSpPr>
          <p:nvPr/>
        </p:nvSpPr>
        <p:spPr bwMode="auto">
          <a:xfrm>
            <a:off x="321647" y="133685"/>
            <a:ext cx="34644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GB" altLang="en-US" sz="1200" b="1" dirty="0">
                <a:latin typeface="Source Sans Pro" panose="020B0503030403020204" pitchFamily="34" charset="0"/>
                <a:ea typeface="Aptos" panose="020B0004020202020204" pitchFamily="34" charset="0"/>
                <a:cs typeface="Times New Roman" panose="02020603050405020304" pitchFamily="18" charset="0"/>
              </a:rPr>
              <a:t>Table 1. Patient information and component use</a:t>
            </a:r>
            <a:endParaRPr lang="en-GB" altLang="en-US" sz="500" dirty="0"/>
          </a:p>
          <a:p>
            <a:pPr defTabSz="914400" eaLnBrk="0" fontAlgn="base" hangingPunct="0">
              <a:spcBef>
                <a:spcPct val="0"/>
              </a:spcBef>
              <a:spcAft>
                <a:spcPct val="0"/>
              </a:spcAft>
            </a:pPr>
            <a:endParaRPr lang="en-GB" altLang="en-US" sz="2000" dirty="0">
              <a:latin typeface="Arial" panose="020B0604020202020204" pitchFamily="34" charset="0"/>
            </a:endParaRPr>
          </a:p>
        </p:txBody>
      </p:sp>
      <p:sp>
        <p:nvSpPr>
          <p:cNvPr id="2" name="Footer Placeholder 1">
            <a:extLst>
              <a:ext uri="{FF2B5EF4-FFF2-40B4-BE49-F238E27FC236}">
                <a16:creationId xmlns:a16="http://schemas.microsoft.com/office/drawing/2014/main" id="{4E305700-F012-82CC-86DE-7D49E9607023}"/>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C1D29FBF-11DB-5EDE-D386-8AE090587468}"/>
              </a:ext>
            </a:extLst>
          </p:cNvPr>
          <p:cNvSpPr>
            <a:spLocks noGrp="1"/>
          </p:cNvSpPr>
          <p:nvPr>
            <p:ph type="sldNum" sz="quarter" idx="12"/>
          </p:nvPr>
        </p:nvSpPr>
        <p:spPr/>
        <p:txBody>
          <a:bodyPr/>
          <a:lstStyle/>
          <a:p>
            <a:fld id="{583048EE-24B7-4C09-B7A1-5936BFC63696}" type="slidenum">
              <a:rPr lang="en-GB" smtClean="0"/>
              <a:t>2</a:t>
            </a:fld>
            <a:endParaRPr lang="en-GB"/>
          </a:p>
        </p:txBody>
      </p:sp>
      <p:pic>
        <p:nvPicPr>
          <p:cNvPr id="6" name="Picture 5" descr="A red and black logo&#10;&#10;AI-generated content may be incorrect.">
            <a:extLst>
              <a:ext uri="{FF2B5EF4-FFF2-40B4-BE49-F238E27FC236}">
                <a16:creationId xmlns:a16="http://schemas.microsoft.com/office/drawing/2014/main" id="{6107503A-5DCC-945A-3853-EEF7909295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513460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57B5FE3-4F7C-91AC-DD56-29F710206EBE}"/>
              </a:ext>
            </a:extLst>
          </p:cNvPr>
          <p:cNvGraphicFramePr>
            <a:graphicFrameLocks noGrp="1"/>
          </p:cNvGraphicFramePr>
          <p:nvPr>
            <p:extLst>
              <p:ext uri="{D42A27DB-BD31-4B8C-83A1-F6EECF244321}">
                <p14:modId xmlns:p14="http://schemas.microsoft.com/office/powerpoint/2010/main" val="1285194093"/>
              </p:ext>
            </p:extLst>
          </p:nvPr>
        </p:nvGraphicFramePr>
        <p:xfrm>
          <a:off x="248645" y="645413"/>
          <a:ext cx="9408710" cy="5626141"/>
        </p:xfrm>
        <a:graphic>
          <a:graphicData uri="http://schemas.openxmlformats.org/drawingml/2006/table">
            <a:tbl>
              <a:tblPr firstRow="1" firstCol="1" bandRow="1"/>
              <a:tblGrid>
                <a:gridCol w="3559895">
                  <a:extLst>
                    <a:ext uri="{9D8B030D-6E8A-4147-A177-3AD203B41FA5}">
                      <a16:colId xmlns:a16="http://schemas.microsoft.com/office/drawing/2014/main" val="2329862661"/>
                    </a:ext>
                  </a:extLst>
                </a:gridCol>
                <a:gridCol w="893319">
                  <a:extLst>
                    <a:ext uri="{9D8B030D-6E8A-4147-A177-3AD203B41FA5}">
                      <a16:colId xmlns:a16="http://schemas.microsoft.com/office/drawing/2014/main" val="390529076"/>
                    </a:ext>
                  </a:extLst>
                </a:gridCol>
                <a:gridCol w="661795">
                  <a:extLst>
                    <a:ext uri="{9D8B030D-6E8A-4147-A177-3AD203B41FA5}">
                      <a16:colId xmlns:a16="http://schemas.microsoft.com/office/drawing/2014/main" val="2193550876"/>
                    </a:ext>
                  </a:extLst>
                </a:gridCol>
                <a:gridCol w="661795">
                  <a:extLst>
                    <a:ext uri="{9D8B030D-6E8A-4147-A177-3AD203B41FA5}">
                      <a16:colId xmlns:a16="http://schemas.microsoft.com/office/drawing/2014/main" val="388101534"/>
                    </a:ext>
                  </a:extLst>
                </a:gridCol>
                <a:gridCol w="733935">
                  <a:extLst>
                    <a:ext uri="{9D8B030D-6E8A-4147-A177-3AD203B41FA5}">
                      <a16:colId xmlns:a16="http://schemas.microsoft.com/office/drawing/2014/main" val="1112478145"/>
                    </a:ext>
                  </a:extLst>
                </a:gridCol>
                <a:gridCol w="2897971">
                  <a:extLst>
                    <a:ext uri="{9D8B030D-6E8A-4147-A177-3AD203B41FA5}">
                      <a16:colId xmlns:a16="http://schemas.microsoft.com/office/drawing/2014/main" val="4169721680"/>
                    </a:ext>
                  </a:extLst>
                </a:gridCol>
              </a:tblGrid>
              <a:tr h="192429">
                <a:tc gridSpan="6">
                  <a:txBody>
                    <a:bodyPr/>
                    <a:lstStyle/>
                    <a:p>
                      <a:pPr algn="l">
                        <a:lnSpc>
                          <a:spcPct val="115000"/>
                        </a:lnSpc>
                        <a:spcAft>
                          <a:spcPts val="800"/>
                        </a:spcAft>
                        <a:buNone/>
                      </a:pPr>
                      <a:r>
                        <a:rPr lang="en-GB" sz="12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Pre-hospital, sampling and requesting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243480"/>
                  </a:ext>
                </a:extLst>
              </a:tr>
              <a:tr h="352800">
                <a:tc>
                  <a:txBody>
                    <a:bodyPr/>
                    <a:lstStyle/>
                    <a:p>
                      <a:pPr algn="l">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Transfusion step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Time</a:t>
                      </a:r>
                      <a:r>
                        <a:rPr lang="en-GB" sz="11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(00:00)</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0E99B2"/>
                    </a:solidFill>
                  </a:tcPr>
                </a:tc>
                <a:tc gridSpan="2">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Within expected timeframe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a:tc>
                <a:tc>
                  <a:txBody>
                    <a:bodyPr/>
                    <a:lstStyle/>
                    <a:p>
                      <a:pPr algn="ctr">
                        <a:lnSpc>
                          <a:spcPct val="107000"/>
                        </a:lnSpc>
                        <a:spcAft>
                          <a:spcPts val="800"/>
                        </a:spcAft>
                        <a:buNone/>
                      </a:pPr>
                      <a:r>
                        <a:rPr lang="en-GB" sz="1100" b="1" kern="10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Delay </a:t>
                      </a:r>
                      <a:r>
                        <a:rPr lang="en-GB" sz="1100" kern="10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(mins)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Cause of delay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3594693156"/>
                  </a:ext>
                </a:extLst>
              </a:tr>
              <a:tr h="176429">
                <a:tc gridSpan="6">
                  <a:txBody>
                    <a:bodyPr/>
                    <a:lstStyle/>
                    <a:p>
                      <a:pPr algn="l">
                        <a:lnSpc>
                          <a:spcPct val="115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64468001"/>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Pre-hospital call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10364748"/>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Code red called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7143967"/>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identification / clerking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6902420"/>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Identification of bleeding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15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3092952"/>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MHP activated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4174788"/>
                  </a:ext>
                </a:extLst>
              </a:tr>
              <a:tr h="160368">
                <a:tc>
                  <a:txBody>
                    <a:bodyPr/>
                    <a:lstStyle/>
                    <a:p>
                      <a:pPr algn="l">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Vascular access obtained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0360456"/>
                  </a:ext>
                </a:extLst>
              </a:tr>
              <a:tr h="176429">
                <a:tc gridSpan="6">
                  <a:txBody>
                    <a:bodyPr/>
                    <a:lstStyle/>
                    <a:p>
                      <a:pPr algn="l">
                        <a:lnSpc>
                          <a:spcPct val="115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Prescription/authorisation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71194094"/>
                  </a:ext>
                </a:extLst>
              </a:tr>
              <a:tr h="165600">
                <a:tc>
                  <a:txBody>
                    <a:bodyPr/>
                    <a:lstStyle/>
                    <a:p>
                      <a:pPr algn="l">
                        <a:lnSpc>
                          <a:spcPct val="107000"/>
                        </a:lnSpc>
                        <a:spcAft>
                          <a:spcPts val="800"/>
                        </a:spcAft>
                        <a:buNone/>
                      </a:pPr>
                      <a:r>
                        <a:rPr lang="en-GB" sz="10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Prescription/authorisation completed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n-GB" sz="1000"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4182875"/>
                  </a:ext>
                </a:extLst>
              </a:tr>
              <a:tr h="176429">
                <a:tc gridSpan="6">
                  <a:txBody>
                    <a:bodyPr/>
                    <a:lstStyle/>
                    <a:p>
                      <a:pPr algn="l">
                        <a:lnSpc>
                          <a:spcPct val="115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991009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Requested on electronic patient record OR paper request form</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9532040"/>
                  </a:ext>
                </a:extLst>
              </a:tr>
              <a:tr h="176429">
                <a:tc gridSpan="6">
                  <a:txBody>
                    <a:bodyPr/>
                    <a:lstStyle/>
                    <a:p>
                      <a:pPr algn="l">
                        <a:lnSpc>
                          <a:spcPct val="115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Sample 1</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9949985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taken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69367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transported to laboratory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US" sz="1000" kern="100">
                          <a:effectLst/>
                          <a:latin typeface="MS Gothic" panose="020B0609070205080204" pitchFamily="49" charset="-128"/>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031853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arrival in transfusion laboratory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229796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Tests requested/receipted in LIMS / EPR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4679817"/>
                  </a:ext>
                </a:extLst>
              </a:tr>
              <a:tr h="176429">
                <a:tc gridSpan="6">
                  <a:txBody>
                    <a:bodyPr/>
                    <a:lstStyle/>
                    <a:p>
                      <a:pPr algn="l">
                        <a:lnSpc>
                          <a:spcPct val="115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Sample 2 (if required)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1031481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taken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957371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transported to laboratory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489818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Sample arrival in transfusion laboratory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398472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Tests requested/receipted in LIMS / EPR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8253684"/>
                  </a:ext>
                </a:extLst>
              </a:tr>
              <a:tr h="176429">
                <a:tc gridSpan="6">
                  <a:txBody>
                    <a:bodyPr/>
                    <a:lstStyle/>
                    <a:p>
                      <a:pPr algn="l">
                        <a:lnSpc>
                          <a:spcPct val="115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Component and product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44145097"/>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Red cell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498372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FFP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333759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Platelet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201564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Cryoprecipitate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16732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PCC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9329118"/>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Fibrinogen concentrate 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915884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Additional stock request to Blood Service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3659541"/>
                  </a:ext>
                </a:extLst>
              </a:tr>
              <a:tr h="165600">
                <a:tc>
                  <a:txBody>
                    <a:bodyPr/>
                    <a:lstStyle/>
                    <a:p>
                      <a:pPr algn="l">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Concessionary release completed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(if required)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0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2590972"/>
                  </a:ext>
                </a:extLst>
              </a:tr>
            </a:tbl>
          </a:graphicData>
        </a:graphic>
      </p:graphicFrame>
      <p:sp>
        <p:nvSpPr>
          <p:cNvPr id="6" name="TextBox 5">
            <a:extLst>
              <a:ext uri="{FF2B5EF4-FFF2-40B4-BE49-F238E27FC236}">
                <a16:creationId xmlns:a16="http://schemas.microsoft.com/office/drawing/2014/main" id="{6805578B-1616-36D7-FD57-D9D45E25A9EC}"/>
              </a:ext>
            </a:extLst>
          </p:cNvPr>
          <p:cNvSpPr txBox="1"/>
          <p:nvPr/>
        </p:nvSpPr>
        <p:spPr>
          <a:xfrm>
            <a:off x="240257" y="165008"/>
            <a:ext cx="6238877" cy="282578"/>
          </a:xfrm>
          <a:prstGeom prst="rect">
            <a:avLst/>
          </a:prstGeom>
          <a:noFill/>
        </p:spPr>
        <p:txBody>
          <a:bodyPr wrap="square">
            <a:spAutoFit/>
          </a:bodyPr>
          <a:lstStyle/>
          <a:p>
            <a:pPr>
              <a:lnSpc>
                <a:spcPct val="107000"/>
              </a:lnSpc>
              <a:spcAft>
                <a:spcPts val="800"/>
              </a:spcAft>
            </a:pPr>
            <a:r>
              <a:rPr lang="en-GB" sz="1200" b="1" kern="100" dirty="0">
                <a:latin typeface="Source Sans Pro" panose="020B0503030403020204" pitchFamily="34" charset="0"/>
                <a:ea typeface="Aptos" panose="020B0004020202020204" pitchFamily="34" charset="0"/>
                <a:cs typeface="Times New Roman" panose="02020603050405020304" pitchFamily="18" charset="0"/>
              </a:rPr>
              <a:t>Table 2. Transfusion pathway timeline</a:t>
            </a:r>
            <a:endParaRPr lang="en-GB" sz="1200"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B0DE3A9C-FAAE-226E-D76E-33687E8E487E}"/>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E83BA028-1665-8533-B1FA-CD5CBA530FFF}"/>
              </a:ext>
            </a:extLst>
          </p:cNvPr>
          <p:cNvSpPr>
            <a:spLocks noGrp="1"/>
          </p:cNvSpPr>
          <p:nvPr>
            <p:ph type="sldNum" sz="quarter" idx="12"/>
          </p:nvPr>
        </p:nvSpPr>
        <p:spPr/>
        <p:txBody>
          <a:bodyPr/>
          <a:lstStyle/>
          <a:p>
            <a:fld id="{583048EE-24B7-4C09-B7A1-5936BFC63696}" type="slidenum">
              <a:rPr lang="en-GB" smtClean="0"/>
              <a:t>3</a:t>
            </a:fld>
            <a:endParaRPr lang="en-GB"/>
          </a:p>
        </p:txBody>
      </p:sp>
      <p:pic>
        <p:nvPicPr>
          <p:cNvPr id="5" name="Picture 4" descr="A red and black logo&#10;&#10;AI-generated content may be incorrect.">
            <a:extLst>
              <a:ext uri="{FF2B5EF4-FFF2-40B4-BE49-F238E27FC236}">
                <a16:creationId xmlns:a16="http://schemas.microsoft.com/office/drawing/2014/main" id="{03257A25-1F76-50FC-F32F-9EA4031C02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1965738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D987F-8F5E-9688-8E2B-A7D186A50B96}"/>
            </a:ext>
          </a:extLst>
        </p:cNvPr>
        <p:cNvGrpSpPr/>
        <p:nvPr/>
      </p:nvGrpSpPr>
      <p:grpSpPr>
        <a:xfrm>
          <a:off x="0" y="0"/>
          <a:ext cx="0" cy="0"/>
          <a:chOff x="0" y="0"/>
          <a:chExt cx="0" cy="0"/>
        </a:xfrm>
      </p:grpSpPr>
      <p:pic>
        <p:nvPicPr>
          <p:cNvPr id="5" name="Picture 4" descr="A red and black logo&#10;&#10;AI-generated content may be incorrect.">
            <a:extLst>
              <a:ext uri="{FF2B5EF4-FFF2-40B4-BE49-F238E27FC236}">
                <a16:creationId xmlns:a16="http://schemas.microsoft.com/office/drawing/2014/main" id="{D1F83092-12ED-E89F-9C86-2DA166829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graphicFrame>
        <p:nvGraphicFramePr>
          <p:cNvPr id="8" name="Table 7">
            <a:extLst>
              <a:ext uri="{FF2B5EF4-FFF2-40B4-BE49-F238E27FC236}">
                <a16:creationId xmlns:a16="http://schemas.microsoft.com/office/drawing/2014/main" id="{DB5111A1-E7C0-DD08-F971-ED41BFB97241}"/>
              </a:ext>
            </a:extLst>
          </p:cNvPr>
          <p:cNvGraphicFramePr>
            <a:graphicFrameLocks noGrp="1"/>
          </p:cNvGraphicFramePr>
          <p:nvPr>
            <p:extLst>
              <p:ext uri="{D42A27DB-BD31-4B8C-83A1-F6EECF244321}">
                <p14:modId xmlns:p14="http://schemas.microsoft.com/office/powerpoint/2010/main" val="1620681298"/>
              </p:ext>
            </p:extLst>
          </p:nvPr>
        </p:nvGraphicFramePr>
        <p:xfrm>
          <a:off x="254595" y="341979"/>
          <a:ext cx="9408709" cy="2712047"/>
        </p:xfrm>
        <a:graphic>
          <a:graphicData uri="http://schemas.openxmlformats.org/drawingml/2006/table">
            <a:tbl>
              <a:tblPr firstRow="1" firstCol="1" bandRow="1"/>
              <a:tblGrid>
                <a:gridCol w="3553530">
                  <a:extLst>
                    <a:ext uri="{9D8B030D-6E8A-4147-A177-3AD203B41FA5}">
                      <a16:colId xmlns:a16="http://schemas.microsoft.com/office/drawing/2014/main" val="623788221"/>
                    </a:ext>
                  </a:extLst>
                </a:gridCol>
                <a:gridCol w="875490">
                  <a:extLst>
                    <a:ext uri="{9D8B030D-6E8A-4147-A177-3AD203B41FA5}">
                      <a16:colId xmlns:a16="http://schemas.microsoft.com/office/drawing/2014/main" val="2888026422"/>
                    </a:ext>
                  </a:extLst>
                </a:gridCol>
                <a:gridCol w="754605">
                  <a:extLst>
                    <a:ext uri="{9D8B030D-6E8A-4147-A177-3AD203B41FA5}">
                      <a16:colId xmlns:a16="http://schemas.microsoft.com/office/drawing/2014/main" val="1045244257"/>
                    </a:ext>
                  </a:extLst>
                </a:gridCol>
                <a:gridCol w="622519">
                  <a:extLst>
                    <a:ext uri="{9D8B030D-6E8A-4147-A177-3AD203B41FA5}">
                      <a16:colId xmlns:a16="http://schemas.microsoft.com/office/drawing/2014/main" val="1791725773"/>
                    </a:ext>
                  </a:extLst>
                </a:gridCol>
                <a:gridCol w="704595">
                  <a:extLst>
                    <a:ext uri="{9D8B030D-6E8A-4147-A177-3AD203B41FA5}">
                      <a16:colId xmlns:a16="http://schemas.microsoft.com/office/drawing/2014/main" val="4042101778"/>
                    </a:ext>
                  </a:extLst>
                </a:gridCol>
                <a:gridCol w="2897970">
                  <a:extLst>
                    <a:ext uri="{9D8B030D-6E8A-4147-A177-3AD203B41FA5}">
                      <a16:colId xmlns:a16="http://schemas.microsoft.com/office/drawing/2014/main" val="594833012"/>
                    </a:ext>
                  </a:extLst>
                </a:gridCol>
              </a:tblGrid>
              <a:tr h="192927">
                <a:tc gridSpan="6">
                  <a:txBody>
                    <a:bodyPr/>
                    <a:lstStyle/>
                    <a:p>
                      <a:pPr algn="l">
                        <a:lnSpc>
                          <a:spcPct val="115000"/>
                        </a:lnSpc>
                        <a:spcAft>
                          <a:spcPts val="800"/>
                        </a:spcAft>
                        <a:buNone/>
                      </a:pPr>
                      <a:r>
                        <a:rPr lang="en-GB" sz="12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Laboratory testing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60769951"/>
                  </a:ext>
                </a:extLst>
              </a:tr>
              <a:tr h="352800">
                <a:tc>
                  <a:txBody>
                    <a:bodyPr/>
                    <a:lstStyle/>
                    <a:p>
                      <a:pPr algn="l">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Transfusion step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Time </a:t>
                      </a:r>
                      <a:r>
                        <a:rPr lang="en-GB" sz="1100"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(00:00)</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0E99B2"/>
                    </a:solidFill>
                  </a:tcPr>
                </a:tc>
                <a:tc gridSpan="2">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Within expected timeframe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Delay </a:t>
                      </a:r>
                      <a:r>
                        <a:rPr lang="en-GB" sz="1100" kern="10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(mins)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Cause of delay</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50381007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Manual testing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(ABO/D)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843628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Manual testing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(saline/quick spin crossmatch)</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814423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Group and Screen (GS) onto analyser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797522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GS automated completed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59779513"/>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GS automated authorised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99832871"/>
                  </a:ext>
                </a:extLst>
              </a:tr>
              <a:tr h="168404">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Component preparation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6916515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Crossmatch started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832670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Crossmatch completed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5733776"/>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FFP thawed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448238"/>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Platelets ordered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(if non on site)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169585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Cryoprecipitate thawed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550472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Emergency stock replaced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(RBC)</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175288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Emergency stock replaced </a:t>
                      </a:r>
                      <a:r>
                        <a:rPr lang="en-GB" sz="800" kern="100" dirty="0">
                          <a:effectLst/>
                          <a:latin typeface="Source Sans Pro" panose="020B0503030403020204" pitchFamily="34" charset="0"/>
                          <a:ea typeface="Aptos" panose="020B0004020202020204" pitchFamily="34" charset="0"/>
                          <a:cs typeface="Times New Roman" panose="02020603050405020304" pitchFamily="18" charset="0"/>
                        </a:rPr>
                        <a:t>(pre-thawed FFP)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378" marR="663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65899879"/>
                  </a:ext>
                </a:extLst>
              </a:tr>
            </a:tbl>
          </a:graphicData>
        </a:graphic>
      </p:graphicFrame>
      <p:graphicFrame>
        <p:nvGraphicFramePr>
          <p:cNvPr id="2" name="Table 1">
            <a:extLst>
              <a:ext uri="{FF2B5EF4-FFF2-40B4-BE49-F238E27FC236}">
                <a16:creationId xmlns:a16="http://schemas.microsoft.com/office/drawing/2014/main" id="{292F9D45-F023-5E34-6EB6-3551FACE2120}"/>
              </a:ext>
            </a:extLst>
          </p:cNvPr>
          <p:cNvGraphicFramePr>
            <a:graphicFrameLocks noGrp="1"/>
          </p:cNvGraphicFramePr>
          <p:nvPr>
            <p:extLst>
              <p:ext uri="{D42A27DB-BD31-4B8C-83A1-F6EECF244321}">
                <p14:modId xmlns:p14="http://schemas.microsoft.com/office/powerpoint/2010/main" val="2440707287"/>
              </p:ext>
            </p:extLst>
          </p:nvPr>
        </p:nvGraphicFramePr>
        <p:xfrm>
          <a:off x="248645" y="3129385"/>
          <a:ext cx="9408710" cy="3541133"/>
        </p:xfrm>
        <a:graphic>
          <a:graphicData uri="http://schemas.openxmlformats.org/drawingml/2006/table">
            <a:tbl>
              <a:tblPr firstRow="1" firstCol="1" bandRow="1"/>
              <a:tblGrid>
                <a:gridCol w="3525687">
                  <a:extLst>
                    <a:ext uri="{9D8B030D-6E8A-4147-A177-3AD203B41FA5}">
                      <a16:colId xmlns:a16="http://schemas.microsoft.com/office/drawing/2014/main" val="2845960924"/>
                    </a:ext>
                  </a:extLst>
                </a:gridCol>
                <a:gridCol w="885217">
                  <a:extLst>
                    <a:ext uri="{9D8B030D-6E8A-4147-A177-3AD203B41FA5}">
                      <a16:colId xmlns:a16="http://schemas.microsoft.com/office/drawing/2014/main" val="3289862129"/>
                    </a:ext>
                  </a:extLst>
                </a:gridCol>
                <a:gridCol w="762711">
                  <a:extLst>
                    <a:ext uri="{9D8B030D-6E8A-4147-A177-3AD203B41FA5}">
                      <a16:colId xmlns:a16="http://schemas.microsoft.com/office/drawing/2014/main" val="3549298775"/>
                    </a:ext>
                  </a:extLst>
                </a:gridCol>
                <a:gridCol w="651102">
                  <a:extLst>
                    <a:ext uri="{9D8B030D-6E8A-4147-A177-3AD203B41FA5}">
                      <a16:colId xmlns:a16="http://schemas.microsoft.com/office/drawing/2014/main" val="2350311393"/>
                    </a:ext>
                  </a:extLst>
                </a:gridCol>
                <a:gridCol w="706817">
                  <a:extLst>
                    <a:ext uri="{9D8B030D-6E8A-4147-A177-3AD203B41FA5}">
                      <a16:colId xmlns:a16="http://schemas.microsoft.com/office/drawing/2014/main" val="1051951091"/>
                    </a:ext>
                  </a:extLst>
                </a:gridCol>
                <a:gridCol w="2877176">
                  <a:extLst>
                    <a:ext uri="{9D8B030D-6E8A-4147-A177-3AD203B41FA5}">
                      <a16:colId xmlns:a16="http://schemas.microsoft.com/office/drawing/2014/main" val="3081725759"/>
                    </a:ext>
                  </a:extLst>
                </a:gridCol>
              </a:tblGrid>
              <a:tr h="106948">
                <a:tc gridSpan="6">
                  <a:txBody>
                    <a:bodyPr/>
                    <a:lstStyle/>
                    <a:p>
                      <a:pPr algn="l">
                        <a:lnSpc>
                          <a:spcPct val="115000"/>
                        </a:lnSpc>
                        <a:spcAft>
                          <a:spcPts val="800"/>
                        </a:spcAft>
                        <a:buNone/>
                      </a:pPr>
                      <a:r>
                        <a:rPr lang="en-GB" sz="12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Component issuing, availability, collection and administration</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96066218"/>
                  </a:ext>
                </a:extLst>
              </a:tr>
              <a:tr h="311100">
                <a:tc>
                  <a:txBody>
                    <a:bodyPr/>
                    <a:lstStyle/>
                    <a:p>
                      <a:pPr algn="l">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Transfusion step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l">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Time </a:t>
                      </a:r>
                      <a:r>
                        <a:rPr lang="en-GB" sz="1100"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(00:00)</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gridSpan="2">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Within  expected timeframe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a:lnL w="12700" cap="flat" cmpd="sng" algn="ctr">
                      <a:solidFill>
                        <a:srgbClr val="000000"/>
                      </a:solidFill>
                      <a:prstDash val="solid"/>
                      <a:round/>
                      <a:headEnd type="none" w="med" len="med"/>
                      <a:tailEnd type="none" w="med" len="med"/>
                    </a:lnL>
                  </a:tcPr>
                </a:tc>
                <a:tc>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Delay </a:t>
                      </a:r>
                      <a:r>
                        <a:rPr lang="en-GB" sz="1100"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(mins)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a:txBody>
                    <a:bodyPr/>
                    <a:lstStyle/>
                    <a:p>
                      <a:pPr algn="ctr">
                        <a:lnSpc>
                          <a:spcPct val="107000"/>
                        </a:lnSpc>
                        <a:spcAft>
                          <a:spcPts val="800"/>
                        </a:spcAft>
                        <a:buNone/>
                      </a:pPr>
                      <a:r>
                        <a:rPr lang="en-GB" sz="11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Cause of delay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4003760862"/>
                  </a:ext>
                </a:extLst>
              </a:tr>
              <a:tr h="165600">
                <a:tc gridSpan="6">
                  <a:txBody>
                    <a:bodyPr/>
                    <a:lstStyle/>
                    <a:p>
                      <a:pPr algn="l">
                        <a:lnSpc>
                          <a:spcPct val="107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Red cells (1</a:t>
                      </a:r>
                      <a:r>
                        <a:rPr lang="en-GB" sz="1050" b="1" kern="100" baseline="300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a:t>
                      </a: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522832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Red cells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647739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4552065"/>
                  </a:ext>
                </a:extLst>
              </a:tr>
              <a:tr h="165600">
                <a:tc>
                  <a:txBody>
                    <a:bodyPr/>
                    <a:lstStyle/>
                    <a:p>
                      <a:pPr algn="l">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398417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360301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7320069"/>
                  </a:ext>
                </a:extLst>
              </a:tr>
              <a:tr h="165600">
                <a:tc gridSpan="6">
                  <a:txBody>
                    <a:bodyPr/>
                    <a:lstStyle/>
                    <a:p>
                      <a:pPr algn="l">
                        <a:lnSpc>
                          <a:spcPct val="115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FFP</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6781096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FFP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922446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467934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611768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308652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7598249"/>
                  </a:ext>
                </a:extLst>
              </a:tr>
              <a:tr h="165600">
                <a:tc gridSpan="5">
                  <a:txBody>
                    <a:bodyPr/>
                    <a:lstStyle/>
                    <a:p>
                      <a:pPr algn="l">
                        <a:lnSpc>
                          <a:spcPct val="107000"/>
                        </a:lnSpc>
                        <a:spcAft>
                          <a:spcPts val="800"/>
                        </a:spcAft>
                        <a:buNone/>
                      </a:pPr>
                      <a:r>
                        <a:rPr lang="en-GB" sz="105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Platelets</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270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a:txBody>
                    <a:bodyPr/>
                    <a:lstStyle/>
                    <a:p>
                      <a:pPr algn="l">
                        <a:lnSpc>
                          <a:spcPct val="107000"/>
                        </a:lnSpc>
                        <a:spcAft>
                          <a:spcPts val="800"/>
                        </a:spcAft>
                        <a:buNone/>
                      </a:pPr>
                      <a:r>
                        <a:rPr lang="en-GB" sz="1050" b="1"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59120448"/>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Platelets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070851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760687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403059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3336486"/>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1995004"/>
                  </a:ext>
                </a:extLst>
              </a:tr>
            </a:tbl>
          </a:graphicData>
        </a:graphic>
      </p:graphicFrame>
      <p:sp>
        <p:nvSpPr>
          <p:cNvPr id="3" name="Footer Placeholder 2">
            <a:extLst>
              <a:ext uri="{FF2B5EF4-FFF2-40B4-BE49-F238E27FC236}">
                <a16:creationId xmlns:a16="http://schemas.microsoft.com/office/drawing/2014/main" id="{663074D9-1435-17EC-4A43-8D9B14F2D7D8}"/>
              </a:ext>
            </a:extLst>
          </p:cNvPr>
          <p:cNvSpPr>
            <a:spLocks noGrp="1"/>
          </p:cNvSpPr>
          <p:nvPr>
            <p:ph type="ftr" sz="quarter" idx="11"/>
          </p:nvPr>
        </p:nvSpPr>
        <p:spPr>
          <a:xfrm>
            <a:off x="3281362" y="6563314"/>
            <a:ext cx="3343275" cy="365125"/>
          </a:xfrm>
        </p:spPr>
        <p:txBody>
          <a:bodyPr/>
          <a:lstStyle/>
          <a:p>
            <a:r>
              <a:rPr lang="en-GB" dirty="0"/>
              <a:t>SHOT Transfusion delays investigation form</a:t>
            </a:r>
          </a:p>
        </p:txBody>
      </p:sp>
      <p:sp>
        <p:nvSpPr>
          <p:cNvPr id="4" name="Slide Number Placeholder 3">
            <a:extLst>
              <a:ext uri="{FF2B5EF4-FFF2-40B4-BE49-F238E27FC236}">
                <a16:creationId xmlns:a16="http://schemas.microsoft.com/office/drawing/2014/main" id="{47BC60B4-D942-D1B2-2F46-5604B39A01EA}"/>
              </a:ext>
            </a:extLst>
          </p:cNvPr>
          <p:cNvSpPr>
            <a:spLocks noGrp="1"/>
          </p:cNvSpPr>
          <p:nvPr>
            <p:ph type="sldNum" sz="quarter" idx="12"/>
          </p:nvPr>
        </p:nvSpPr>
        <p:spPr>
          <a:xfrm>
            <a:off x="7177088" y="6563314"/>
            <a:ext cx="2228850" cy="365125"/>
          </a:xfrm>
        </p:spPr>
        <p:txBody>
          <a:bodyPr/>
          <a:lstStyle/>
          <a:p>
            <a:fld id="{583048EE-24B7-4C09-B7A1-5936BFC63696}" type="slidenum">
              <a:rPr lang="en-GB" smtClean="0"/>
              <a:t>4</a:t>
            </a:fld>
            <a:endParaRPr lang="en-GB" dirty="0"/>
          </a:p>
        </p:txBody>
      </p:sp>
    </p:spTree>
    <p:extLst>
      <p:ext uri="{BB962C8B-B14F-4D97-AF65-F5344CB8AC3E}">
        <p14:creationId xmlns:p14="http://schemas.microsoft.com/office/powerpoint/2010/main" val="1689305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9C59169C-98A2-B34E-0E81-B1F8DA80AC76}"/>
              </a:ext>
            </a:extLst>
          </p:cNvPr>
          <p:cNvGraphicFramePr>
            <a:graphicFrameLocks noGrp="1"/>
          </p:cNvGraphicFramePr>
          <p:nvPr>
            <p:extLst>
              <p:ext uri="{D42A27DB-BD31-4B8C-83A1-F6EECF244321}">
                <p14:modId xmlns:p14="http://schemas.microsoft.com/office/powerpoint/2010/main" val="2257396519"/>
              </p:ext>
            </p:extLst>
          </p:nvPr>
        </p:nvGraphicFramePr>
        <p:xfrm>
          <a:off x="248645" y="722934"/>
          <a:ext cx="9408710" cy="5218516"/>
        </p:xfrm>
        <a:graphic>
          <a:graphicData uri="http://schemas.openxmlformats.org/drawingml/2006/table">
            <a:tbl>
              <a:tblPr firstRow="1" firstCol="1" bandRow="1"/>
              <a:tblGrid>
                <a:gridCol w="3525687">
                  <a:extLst>
                    <a:ext uri="{9D8B030D-6E8A-4147-A177-3AD203B41FA5}">
                      <a16:colId xmlns:a16="http://schemas.microsoft.com/office/drawing/2014/main" val="3955730440"/>
                    </a:ext>
                  </a:extLst>
                </a:gridCol>
                <a:gridCol w="885217">
                  <a:extLst>
                    <a:ext uri="{9D8B030D-6E8A-4147-A177-3AD203B41FA5}">
                      <a16:colId xmlns:a16="http://schemas.microsoft.com/office/drawing/2014/main" val="1749503283"/>
                    </a:ext>
                  </a:extLst>
                </a:gridCol>
                <a:gridCol w="762711">
                  <a:extLst>
                    <a:ext uri="{9D8B030D-6E8A-4147-A177-3AD203B41FA5}">
                      <a16:colId xmlns:a16="http://schemas.microsoft.com/office/drawing/2014/main" val="409355396"/>
                    </a:ext>
                  </a:extLst>
                </a:gridCol>
                <a:gridCol w="651102">
                  <a:extLst>
                    <a:ext uri="{9D8B030D-6E8A-4147-A177-3AD203B41FA5}">
                      <a16:colId xmlns:a16="http://schemas.microsoft.com/office/drawing/2014/main" val="3937891603"/>
                    </a:ext>
                  </a:extLst>
                </a:gridCol>
                <a:gridCol w="706817">
                  <a:extLst>
                    <a:ext uri="{9D8B030D-6E8A-4147-A177-3AD203B41FA5}">
                      <a16:colId xmlns:a16="http://schemas.microsoft.com/office/drawing/2014/main" val="2906347518"/>
                    </a:ext>
                  </a:extLst>
                </a:gridCol>
                <a:gridCol w="2877176">
                  <a:extLst>
                    <a:ext uri="{9D8B030D-6E8A-4147-A177-3AD203B41FA5}">
                      <a16:colId xmlns:a16="http://schemas.microsoft.com/office/drawing/2014/main" val="1594712635"/>
                    </a:ext>
                  </a:extLst>
                </a:gridCol>
              </a:tblGrid>
              <a:tr h="165600">
                <a:tc gridSpan="5">
                  <a:txBody>
                    <a:bodyPr/>
                    <a:lstStyle/>
                    <a:p>
                      <a:pPr algn="l">
                        <a:lnSpc>
                          <a:spcPct val="107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Cryoprecipitate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270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a:txBody>
                    <a:bodyPr/>
                    <a:lstStyle/>
                    <a:p>
                      <a:pPr algn="l">
                        <a:lnSpc>
                          <a:spcPct val="107000"/>
                        </a:lnSpc>
                        <a:spcAft>
                          <a:spcPts val="800"/>
                        </a:spcAft>
                        <a:buNone/>
                      </a:pPr>
                      <a:r>
                        <a:rPr lang="en-GB" sz="1050" b="1"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661234993"/>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Cryoprecipitate issued and available </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0263364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182917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2419260"/>
                  </a:ext>
                </a:extLst>
              </a:tr>
              <a:tr h="165600">
                <a:tc>
                  <a:txBody>
                    <a:bodyPr/>
                    <a:lstStyle/>
                    <a:p>
                      <a:pPr algn="l">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1876739"/>
                  </a:ext>
                </a:extLst>
              </a:tr>
              <a:tr h="165600">
                <a:tc>
                  <a:txBody>
                    <a:bodyPr/>
                    <a:lstStyle/>
                    <a:p>
                      <a:pPr algn="l">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3460189"/>
                  </a:ext>
                </a:extLst>
              </a:tr>
              <a:tr h="165600">
                <a:tc gridSpan="6">
                  <a:txBody>
                    <a:bodyPr/>
                    <a:lstStyle/>
                    <a:p>
                      <a:pPr algn="l">
                        <a:lnSpc>
                          <a:spcPct val="107000"/>
                        </a:lnSpc>
                        <a:spcAft>
                          <a:spcPts val="800"/>
                        </a:spcAft>
                        <a:buNone/>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PCC</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3565097"/>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PCC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27197822"/>
                  </a:ext>
                </a:extLst>
              </a:tr>
              <a:tr h="165600">
                <a:tc>
                  <a:txBody>
                    <a:bodyPr/>
                    <a:lstStyle/>
                    <a:p>
                      <a:pPr algn="l">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252781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665667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5159889"/>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66083"/>
                  </a:ext>
                </a:extLst>
              </a:tr>
              <a:tr h="99434">
                <a:tc gridSpan="6">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Fibrinogen concentrate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9538940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Fibrinogen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181163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087278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4756418"/>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7237225"/>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923570"/>
                  </a:ext>
                </a:extLst>
              </a:tr>
              <a:tr h="165600">
                <a:tc gridSpan="6">
                  <a:txBody>
                    <a:bodyPr/>
                    <a:lstStyle/>
                    <a:p>
                      <a:pPr algn="l">
                        <a:lnSpc>
                          <a:spcPct val="107000"/>
                        </a:lnSpc>
                        <a:spcAft>
                          <a:spcPts val="800"/>
                        </a:spcAft>
                        <a:buNone/>
                      </a:pPr>
                      <a:r>
                        <a:rPr lang="en-GB" sz="1050" b="1" kern="100" dirty="0">
                          <a:effectLst/>
                          <a:latin typeface="Source Sans Pro" panose="020B0503030403020204" pitchFamily="34" charset="0"/>
                          <a:ea typeface="Source Sans Pro" panose="020B0503030403020204" pitchFamily="34" charset="0"/>
                          <a:cs typeface="Times New Roman" panose="02020603050405020304" pitchFamily="18" charset="0"/>
                        </a:rPr>
                        <a:t>Clotting factors</a:t>
                      </a: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1795287"/>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Clotting factor 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1928253"/>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Units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483523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arrival to clinical area</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315516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625284"/>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5591927"/>
                  </a:ext>
                </a:extLst>
              </a:tr>
              <a:tr h="165600">
                <a:tc gridSpan="6">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05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Other</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7484706"/>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Issued and available</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0089602"/>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Unit collected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34110098"/>
                  </a:ext>
                </a:extLst>
              </a:tr>
              <a:tr h="165600">
                <a:tc>
                  <a:txBody>
                    <a:bodyPr/>
                    <a:lstStyle/>
                    <a:p>
                      <a:pPr algn="l">
                        <a:lnSpc>
                          <a:spcPct val="107000"/>
                        </a:lnSpc>
                        <a:spcAft>
                          <a:spcPts val="800"/>
                        </a:spcAft>
                        <a:buNone/>
                      </a:pPr>
                      <a:r>
                        <a:rPr lang="en-GB" sz="1050" kern="100" dirty="0">
                          <a:effectLst/>
                          <a:latin typeface="Source Sans Pro" panose="020B0503030403020204" pitchFamily="34" charset="0"/>
                          <a:ea typeface="Source Sans Pro" panose="020B0503030403020204" pitchFamily="34" charset="0"/>
                          <a:cs typeface="Times New Roman" panose="02020603050405020304" pitchFamily="18" charset="0"/>
                        </a:rPr>
                        <a:t>Unit arrival to clinical area</a:t>
                      </a: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2669941"/>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starts</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r>
                        <a:rPr lang="en-GB" sz="1000" kern="10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265460"/>
                  </a:ext>
                </a:extLst>
              </a:tr>
              <a:tr h="165600">
                <a:tc>
                  <a:txBody>
                    <a:bodyPr/>
                    <a:lstStyle/>
                    <a:p>
                      <a:pPr algn="l">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Administration end</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Y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r>
                        <a:rPr lang="en-GB" sz="1000" kern="100" dirty="0">
                          <a:effectLst/>
                          <a:latin typeface="Source Sans Pro" panose="020B0503030403020204" pitchFamily="34" charset="0"/>
                          <a:ea typeface="Aptos" panose="020B0004020202020204" pitchFamily="34" charset="0"/>
                          <a:cs typeface="Times New Roman" panose="02020603050405020304" pitchFamily="18" charset="0"/>
                        </a:rPr>
                        <a:t>N </a:t>
                      </a:r>
                      <a:r>
                        <a:rPr lang="en-GB" sz="10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7257931"/>
                  </a:ext>
                </a:extLst>
              </a:tr>
              <a:tr h="165600">
                <a:tc gridSpan="4">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6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TOTAL DELAY</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800"/>
                        </a:spcAft>
                        <a:buNone/>
                      </a:pPr>
                      <a:endParaRPr lang="en-GB" sz="105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1050" kern="10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buNone/>
                      </a:pPr>
                      <a:endParaRPr lang="en-GB" sz="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6796" marR="3679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0290145"/>
                  </a:ext>
                </a:extLst>
              </a:tr>
            </a:tbl>
          </a:graphicData>
        </a:graphic>
      </p:graphicFrame>
      <p:sp>
        <p:nvSpPr>
          <p:cNvPr id="2" name="Footer Placeholder 1">
            <a:extLst>
              <a:ext uri="{FF2B5EF4-FFF2-40B4-BE49-F238E27FC236}">
                <a16:creationId xmlns:a16="http://schemas.microsoft.com/office/drawing/2014/main" id="{8692AC19-14B4-0BD3-C71D-9770A02D7BDD}"/>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6CFAE5F1-21B6-1A3A-319F-33CE77648F98}"/>
              </a:ext>
            </a:extLst>
          </p:cNvPr>
          <p:cNvSpPr>
            <a:spLocks noGrp="1"/>
          </p:cNvSpPr>
          <p:nvPr>
            <p:ph type="sldNum" sz="quarter" idx="12"/>
          </p:nvPr>
        </p:nvSpPr>
        <p:spPr/>
        <p:txBody>
          <a:bodyPr/>
          <a:lstStyle/>
          <a:p>
            <a:fld id="{583048EE-24B7-4C09-B7A1-5936BFC63696}" type="slidenum">
              <a:rPr lang="en-GB" smtClean="0"/>
              <a:t>5</a:t>
            </a:fld>
            <a:endParaRPr lang="en-GB"/>
          </a:p>
        </p:txBody>
      </p:sp>
      <p:pic>
        <p:nvPicPr>
          <p:cNvPr id="4" name="Picture 3" descr="A red and black logo&#10;&#10;AI-generated content may be incorrect.">
            <a:extLst>
              <a:ext uri="{FF2B5EF4-FFF2-40B4-BE49-F238E27FC236}">
                <a16:creationId xmlns:a16="http://schemas.microsoft.com/office/drawing/2014/main" id="{0C4F543F-8D1D-7ABC-E7B4-BED0868194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2339034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FB21D1A-0FA6-169F-1BC8-69AA64AFD58F}"/>
              </a:ext>
            </a:extLst>
          </p:cNvPr>
          <p:cNvGraphicFramePr>
            <a:graphicFrameLocks noGrp="1"/>
          </p:cNvGraphicFramePr>
          <p:nvPr>
            <p:extLst>
              <p:ext uri="{D42A27DB-BD31-4B8C-83A1-F6EECF244321}">
                <p14:modId xmlns:p14="http://schemas.microsoft.com/office/powerpoint/2010/main" val="3192622223"/>
              </p:ext>
            </p:extLst>
          </p:nvPr>
        </p:nvGraphicFramePr>
        <p:xfrm>
          <a:off x="283723" y="557362"/>
          <a:ext cx="9338554" cy="3628137"/>
        </p:xfrm>
        <a:graphic>
          <a:graphicData uri="http://schemas.openxmlformats.org/drawingml/2006/table">
            <a:tbl>
              <a:tblPr firstRow="1" firstCol="1" bandRow="1"/>
              <a:tblGrid>
                <a:gridCol w="1716558">
                  <a:extLst>
                    <a:ext uri="{9D8B030D-6E8A-4147-A177-3AD203B41FA5}">
                      <a16:colId xmlns:a16="http://schemas.microsoft.com/office/drawing/2014/main" val="1612470015"/>
                    </a:ext>
                  </a:extLst>
                </a:gridCol>
                <a:gridCol w="1592940">
                  <a:extLst>
                    <a:ext uri="{9D8B030D-6E8A-4147-A177-3AD203B41FA5}">
                      <a16:colId xmlns:a16="http://schemas.microsoft.com/office/drawing/2014/main" val="4049251546"/>
                    </a:ext>
                  </a:extLst>
                </a:gridCol>
                <a:gridCol w="1567818">
                  <a:extLst>
                    <a:ext uri="{9D8B030D-6E8A-4147-A177-3AD203B41FA5}">
                      <a16:colId xmlns:a16="http://schemas.microsoft.com/office/drawing/2014/main" val="2643170879"/>
                    </a:ext>
                  </a:extLst>
                </a:gridCol>
                <a:gridCol w="1461281">
                  <a:extLst>
                    <a:ext uri="{9D8B030D-6E8A-4147-A177-3AD203B41FA5}">
                      <a16:colId xmlns:a16="http://schemas.microsoft.com/office/drawing/2014/main" val="3570777013"/>
                    </a:ext>
                  </a:extLst>
                </a:gridCol>
                <a:gridCol w="1474348">
                  <a:extLst>
                    <a:ext uri="{9D8B030D-6E8A-4147-A177-3AD203B41FA5}">
                      <a16:colId xmlns:a16="http://schemas.microsoft.com/office/drawing/2014/main" val="2477414795"/>
                    </a:ext>
                  </a:extLst>
                </a:gridCol>
                <a:gridCol w="1525609">
                  <a:extLst>
                    <a:ext uri="{9D8B030D-6E8A-4147-A177-3AD203B41FA5}">
                      <a16:colId xmlns:a16="http://schemas.microsoft.com/office/drawing/2014/main" val="3782813043"/>
                    </a:ext>
                  </a:extLst>
                </a:gridCol>
              </a:tblGrid>
              <a:tr h="48560">
                <a:tc gridSpan="6">
                  <a:txBody>
                    <a:bodyPr/>
                    <a:lstStyle/>
                    <a:p>
                      <a:pPr algn="ctr">
                        <a:lnSpc>
                          <a:spcPct val="107000"/>
                        </a:lnSpc>
                        <a:spcAft>
                          <a:spcPts val="800"/>
                        </a:spcAft>
                        <a:buNone/>
                      </a:pPr>
                      <a:r>
                        <a:rPr lang="en-GB" sz="1200" b="1"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Contributory factors identified for transfusion delay - </a:t>
                      </a:r>
                      <a:r>
                        <a:rPr lang="en-GB" sz="1200" kern="100" dirty="0">
                          <a:solidFill>
                            <a:srgbClr val="FFFFFF"/>
                          </a:solidFill>
                          <a:effectLst/>
                          <a:latin typeface="Source Sans Pro" panose="020B0503030403020204" pitchFamily="34" charset="0"/>
                          <a:ea typeface="Aptos" panose="020B0004020202020204" pitchFamily="34" charset="0"/>
                          <a:cs typeface="Times New Roman" panose="02020603050405020304" pitchFamily="18" charset="0"/>
                        </a:rPr>
                        <a:t>tick all that apply</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E99B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84555263"/>
                  </a:ext>
                </a:extLst>
              </a:tr>
              <a:tr h="106276">
                <a:tc gridSpan="6">
                  <a:txBody>
                    <a:bodyPr/>
                    <a:lstStyle/>
                    <a:p>
                      <a:pPr algn="ctr">
                        <a:lnSpc>
                          <a:spcPct val="107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factors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6339384"/>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MHP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Paediatric</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Antibodies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ITP / TTP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Monoclonal  therapies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Unconscious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3875439"/>
                  </a:ext>
                </a:extLst>
              </a:tr>
              <a:tr h="12352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GI bleed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Transplant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Specific requirements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AIHA / CHAD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Sickle cell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Intubated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0029513"/>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Trauma</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Maternity/gynae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Anticoagulated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Poor venous access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Thalassaemia</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Unidentified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4158485"/>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Grouping anomalies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124555"/>
                  </a:ext>
                </a:extLst>
              </a:tr>
              <a:tr h="38365">
                <a:tc gridSpan="6">
                  <a:txBody>
                    <a:bodyPr/>
                    <a:lstStyle/>
                    <a:p>
                      <a:pPr algn="l">
                        <a:lnSpc>
                          <a:spcPct val="107000"/>
                        </a:lnSpc>
                        <a:spcAft>
                          <a:spcPts val="800"/>
                        </a:spcAft>
                        <a:buNone/>
                      </a:pPr>
                      <a:r>
                        <a:rPr lang="en-GB" sz="1100" b="1" kern="100">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96452830"/>
                  </a:ext>
                </a:extLst>
              </a:tr>
              <a:tr h="38365">
                <a:tc gridSpan="6">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09594446"/>
                  </a:ext>
                </a:extLst>
              </a:tr>
              <a:tr h="38365">
                <a:tc gridSpan="6">
                  <a:txBody>
                    <a:bodyPr/>
                    <a:lstStyle/>
                    <a:p>
                      <a:pPr algn="ctr">
                        <a:lnSpc>
                          <a:spcPct val="107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Transfusion stages where delays occurred</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42334872"/>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Pre-hospital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Patient arrival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Clerking/admission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Identification of bleed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Activation of MHP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Prescription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6135460"/>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Sample taking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Sample delivery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Sample receipt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Testing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Availability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Selection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2164999"/>
                  </a:ext>
                </a:extLst>
              </a:tr>
              <a:tr h="12301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☐I</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ssuing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☐C</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ollection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Delivery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28625" algn="l"/>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Administration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642620" algn="l"/>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Seeking advice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Concessionary</a:t>
                      </a:r>
                      <a:r>
                        <a:rPr lang="en-GB" sz="11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release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3842058"/>
                  </a:ext>
                </a:extLst>
              </a:tr>
              <a:tr h="88562">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605133"/>
                  </a:ext>
                </a:extLst>
              </a:tr>
              <a:tr h="38365">
                <a:tc gridSpan="6">
                  <a:txBody>
                    <a:bodyPr/>
                    <a:lstStyle/>
                    <a:p>
                      <a:pPr algn="l">
                        <a:lnSpc>
                          <a:spcPct val="107000"/>
                        </a:lnSpc>
                        <a:spcAft>
                          <a:spcPts val="800"/>
                        </a:spcAft>
                        <a:buNone/>
                      </a:pPr>
                      <a:r>
                        <a:rPr lang="en-GB" sz="1100" b="1" kern="100">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7612676"/>
                  </a:ext>
                </a:extLst>
              </a:tr>
              <a:tr h="38365">
                <a:tc gridSpan="6">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45001507"/>
                  </a:ext>
                </a:extLst>
              </a:tr>
              <a:tr h="38365">
                <a:tc gridSpan="6">
                  <a:txBody>
                    <a:bodyPr/>
                    <a:lstStyle/>
                    <a:p>
                      <a:pPr algn="ctr">
                        <a:lnSpc>
                          <a:spcPct val="107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Blood component / product factors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24411260"/>
                  </a:ext>
                </a:extLst>
              </a:tr>
              <a:tr h="12352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Insufficient</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stock on site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Specific</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requirement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60070"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Paediatric specification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No platelets on site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Blood service</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supply/ stock</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tabLst>
                          <a:tab pos="428625" algn="l"/>
                        </a:tabLst>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Blood service</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transport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5286024"/>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Concessionary</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release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Transport 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Delivery to</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area</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6939660"/>
                  </a:ext>
                </a:extLst>
              </a:tr>
              <a:tr h="0">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21748097"/>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10881999"/>
                  </a:ext>
                </a:extLst>
              </a:tr>
            </a:tbl>
          </a:graphicData>
        </a:graphic>
      </p:graphicFrame>
      <p:graphicFrame>
        <p:nvGraphicFramePr>
          <p:cNvPr id="6" name="Table 5">
            <a:extLst>
              <a:ext uri="{FF2B5EF4-FFF2-40B4-BE49-F238E27FC236}">
                <a16:creationId xmlns:a16="http://schemas.microsoft.com/office/drawing/2014/main" id="{9AC00754-1C96-FD39-332C-5BA6736F32AF}"/>
              </a:ext>
            </a:extLst>
          </p:cNvPr>
          <p:cNvGraphicFramePr>
            <a:graphicFrameLocks noGrp="1"/>
          </p:cNvGraphicFramePr>
          <p:nvPr>
            <p:extLst>
              <p:ext uri="{D42A27DB-BD31-4B8C-83A1-F6EECF244321}">
                <p14:modId xmlns:p14="http://schemas.microsoft.com/office/powerpoint/2010/main" val="2697231604"/>
              </p:ext>
            </p:extLst>
          </p:nvPr>
        </p:nvGraphicFramePr>
        <p:xfrm>
          <a:off x="283723" y="4385515"/>
          <a:ext cx="9338554" cy="2056638"/>
        </p:xfrm>
        <a:graphic>
          <a:graphicData uri="http://schemas.openxmlformats.org/drawingml/2006/table">
            <a:tbl>
              <a:tblPr firstRow="1" firstCol="1" bandRow="1"/>
              <a:tblGrid>
                <a:gridCol w="1716558">
                  <a:extLst>
                    <a:ext uri="{9D8B030D-6E8A-4147-A177-3AD203B41FA5}">
                      <a16:colId xmlns:a16="http://schemas.microsoft.com/office/drawing/2014/main" val="2514310156"/>
                    </a:ext>
                  </a:extLst>
                </a:gridCol>
                <a:gridCol w="1592940">
                  <a:extLst>
                    <a:ext uri="{9D8B030D-6E8A-4147-A177-3AD203B41FA5}">
                      <a16:colId xmlns:a16="http://schemas.microsoft.com/office/drawing/2014/main" val="12613900"/>
                    </a:ext>
                  </a:extLst>
                </a:gridCol>
                <a:gridCol w="1567818">
                  <a:extLst>
                    <a:ext uri="{9D8B030D-6E8A-4147-A177-3AD203B41FA5}">
                      <a16:colId xmlns:a16="http://schemas.microsoft.com/office/drawing/2014/main" val="444092866"/>
                    </a:ext>
                  </a:extLst>
                </a:gridCol>
                <a:gridCol w="1461281">
                  <a:extLst>
                    <a:ext uri="{9D8B030D-6E8A-4147-A177-3AD203B41FA5}">
                      <a16:colId xmlns:a16="http://schemas.microsoft.com/office/drawing/2014/main" val="1056168175"/>
                    </a:ext>
                  </a:extLst>
                </a:gridCol>
                <a:gridCol w="1474348">
                  <a:extLst>
                    <a:ext uri="{9D8B030D-6E8A-4147-A177-3AD203B41FA5}">
                      <a16:colId xmlns:a16="http://schemas.microsoft.com/office/drawing/2014/main" val="2602260163"/>
                    </a:ext>
                  </a:extLst>
                </a:gridCol>
                <a:gridCol w="1525609">
                  <a:extLst>
                    <a:ext uri="{9D8B030D-6E8A-4147-A177-3AD203B41FA5}">
                      <a16:colId xmlns:a16="http://schemas.microsoft.com/office/drawing/2014/main" val="1755696067"/>
                    </a:ext>
                  </a:extLst>
                </a:gridCol>
              </a:tblGrid>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Staffing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39831649"/>
                  </a:ext>
                </a:extLst>
              </a:tr>
              <a:tr h="0">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Inadequate</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skill mix</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Lack of</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experience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Knowledge gap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0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☐Multitasking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Locum/bank</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Training gaps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76236806"/>
                  </a:ext>
                </a:extLst>
              </a:tr>
              <a:tr h="88562">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Lone working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Fatigue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52450"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Competency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Stress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High pressure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Personal</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pressures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8017441"/>
                  </a:ext>
                </a:extLst>
              </a:tr>
              <a:tr h="88562">
                <a:tc gridSpan="2">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Workload/staffing mismatch</a:t>
                      </a: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Insufficient staff numbers </a:t>
                      </a: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4555680"/>
                  </a:ext>
                </a:extLst>
              </a:tr>
              <a:tr h="38365">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19481363"/>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77497676"/>
                  </a:ext>
                </a:extLst>
              </a:tr>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Equipment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16927286"/>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Phone 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PDA/PC 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Usability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Bleep/pager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Blood storage issues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Insufficient</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training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461582"/>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Pod/air tube</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Blood tracking</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Availability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Analyser</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Pump/infusion</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Failure/downtime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9142535"/>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Printer failure</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Portering IT system</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Used incorrectly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3979573"/>
                  </a:ext>
                </a:extLst>
              </a:tr>
              <a:tr h="38365">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70527234"/>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52452660"/>
                  </a:ext>
                </a:extLst>
              </a:tr>
            </a:tbl>
          </a:graphicData>
        </a:graphic>
      </p:graphicFrame>
      <p:sp>
        <p:nvSpPr>
          <p:cNvPr id="2" name="Footer Placeholder 1">
            <a:extLst>
              <a:ext uri="{FF2B5EF4-FFF2-40B4-BE49-F238E27FC236}">
                <a16:creationId xmlns:a16="http://schemas.microsoft.com/office/drawing/2014/main" id="{4C954373-B199-A96B-21AE-E5F3A2B77899}"/>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EC1A8CED-3355-52B5-CCDE-50354F2DDF21}"/>
              </a:ext>
            </a:extLst>
          </p:cNvPr>
          <p:cNvSpPr>
            <a:spLocks noGrp="1"/>
          </p:cNvSpPr>
          <p:nvPr>
            <p:ph type="sldNum" sz="quarter" idx="12"/>
          </p:nvPr>
        </p:nvSpPr>
        <p:spPr/>
        <p:txBody>
          <a:bodyPr/>
          <a:lstStyle/>
          <a:p>
            <a:fld id="{583048EE-24B7-4C09-B7A1-5936BFC63696}" type="slidenum">
              <a:rPr lang="en-GB" smtClean="0"/>
              <a:t>6</a:t>
            </a:fld>
            <a:endParaRPr lang="en-GB"/>
          </a:p>
        </p:txBody>
      </p:sp>
      <p:pic>
        <p:nvPicPr>
          <p:cNvPr id="5" name="Picture 4" descr="A red and black logo&#10;&#10;AI-generated content may be incorrect.">
            <a:extLst>
              <a:ext uri="{FF2B5EF4-FFF2-40B4-BE49-F238E27FC236}">
                <a16:creationId xmlns:a16="http://schemas.microsoft.com/office/drawing/2014/main" id="{5FEFE561-6054-2426-A793-2E89C78471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
        <p:nvSpPr>
          <p:cNvPr id="7" name="TextBox 6">
            <a:extLst>
              <a:ext uri="{FF2B5EF4-FFF2-40B4-BE49-F238E27FC236}">
                <a16:creationId xmlns:a16="http://schemas.microsoft.com/office/drawing/2014/main" id="{800D7242-E71D-AD5E-EC11-D4B44DBE9F33}"/>
              </a:ext>
            </a:extLst>
          </p:cNvPr>
          <p:cNvSpPr txBox="1"/>
          <p:nvPr/>
        </p:nvSpPr>
        <p:spPr>
          <a:xfrm>
            <a:off x="240257" y="165008"/>
            <a:ext cx="6238877" cy="282578"/>
          </a:xfrm>
          <a:prstGeom prst="rect">
            <a:avLst/>
          </a:prstGeom>
          <a:noFill/>
        </p:spPr>
        <p:txBody>
          <a:bodyPr wrap="square">
            <a:spAutoFit/>
          </a:bodyPr>
          <a:lstStyle/>
          <a:p>
            <a:pPr>
              <a:lnSpc>
                <a:spcPct val="107000"/>
              </a:lnSpc>
              <a:spcAft>
                <a:spcPts val="800"/>
              </a:spcAft>
            </a:pPr>
            <a:r>
              <a:rPr lang="en-GB" sz="1200" b="1" kern="100" dirty="0">
                <a:latin typeface="Source Sans Pro" panose="020B0503030403020204" pitchFamily="34" charset="0"/>
                <a:ea typeface="Aptos" panose="020B0004020202020204" pitchFamily="34" charset="0"/>
                <a:cs typeface="Times New Roman" panose="02020603050405020304" pitchFamily="18" charset="0"/>
              </a:rPr>
              <a:t>Table 3. Contributory factors identified for transfusion delay</a:t>
            </a:r>
            <a:endParaRPr lang="en-GB" sz="12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4125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503AC-CBEE-4A53-40AE-AEB8AC89C651}"/>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5E2DCF0-3607-4A7B-6491-2176A119FBAC}"/>
              </a:ext>
            </a:extLst>
          </p:cNvPr>
          <p:cNvGraphicFramePr>
            <a:graphicFrameLocks noGrp="1"/>
          </p:cNvGraphicFramePr>
          <p:nvPr>
            <p:extLst>
              <p:ext uri="{D42A27DB-BD31-4B8C-83A1-F6EECF244321}">
                <p14:modId xmlns:p14="http://schemas.microsoft.com/office/powerpoint/2010/main" val="2476750906"/>
              </p:ext>
            </p:extLst>
          </p:nvPr>
        </p:nvGraphicFramePr>
        <p:xfrm>
          <a:off x="283723" y="445702"/>
          <a:ext cx="9338554" cy="1029780"/>
        </p:xfrm>
        <a:graphic>
          <a:graphicData uri="http://schemas.openxmlformats.org/drawingml/2006/table">
            <a:tbl>
              <a:tblPr firstRow="1" firstCol="1" bandRow="1"/>
              <a:tblGrid>
                <a:gridCol w="1716558">
                  <a:extLst>
                    <a:ext uri="{9D8B030D-6E8A-4147-A177-3AD203B41FA5}">
                      <a16:colId xmlns:a16="http://schemas.microsoft.com/office/drawing/2014/main" val="3244673706"/>
                    </a:ext>
                  </a:extLst>
                </a:gridCol>
                <a:gridCol w="1592940">
                  <a:extLst>
                    <a:ext uri="{9D8B030D-6E8A-4147-A177-3AD203B41FA5}">
                      <a16:colId xmlns:a16="http://schemas.microsoft.com/office/drawing/2014/main" val="3552529511"/>
                    </a:ext>
                  </a:extLst>
                </a:gridCol>
                <a:gridCol w="1567818">
                  <a:extLst>
                    <a:ext uri="{9D8B030D-6E8A-4147-A177-3AD203B41FA5}">
                      <a16:colId xmlns:a16="http://schemas.microsoft.com/office/drawing/2014/main" val="1683317196"/>
                    </a:ext>
                  </a:extLst>
                </a:gridCol>
                <a:gridCol w="1461281">
                  <a:extLst>
                    <a:ext uri="{9D8B030D-6E8A-4147-A177-3AD203B41FA5}">
                      <a16:colId xmlns:a16="http://schemas.microsoft.com/office/drawing/2014/main" val="2777889217"/>
                    </a:ext>
                  </a:extLst>
                </a:gridCol>
                <a:gridCol w="1474348">
                  <a:extLst>
                    <a:ext uri="{9D8B030D-6E8A-4147-A177-3AD203B41FA5}">
                      <a16:colId xmlns:a16="http://schemas.microsoft.com/office/drawing/2014/main" val="1197230033"/>
                    </a:ext>
                  </a:extLst>
                </a:gridCol>
                <a:gridCol w="1525609">
                  <a:extLst>
                    <a:ext uri="{9D8B030D-6E8A-4147-A177-3AD203B41FA5}">
                      <a16:colId xmlns:a16="http://schemas.microsoft.com/office/drawing/2014/main" val="216712327"/>
                    </a:ext>
                  </a:extLst>
                </a:gridCol>
              </a:tblGrid>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Information technology (IT)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16988143"/>
                  </a:ext>
                </a:extLst>
              </a:tr>
              <a:tr h="12301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LIMS/EPR 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☐IT d</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owntime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Usability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EBMS 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IT access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Availability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125858"/>
                  </a:ext>
                </a:extLst>
              </a:tr>
              <a:tr h="101547">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Lack of interoperability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Networks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Online blood order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Legacy IT system</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Printer issue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Bleep/phone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4435763"/>
                  </a:ext>
                </a:extLst>
              </a:tr>
              <a:tr h="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IT available but not used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100" kern="100" dirty="0">
                          <a:effectLst/>
                          <a:latin typeface="MS Gothic" panose="020B0609070205080204" pitchFamily="49" charset="-128"/>
                          <a:ea typeface="Aptos" panose="020B0004020202020204" pitchFamily="34" charset="0"/>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IT available,</a:t>
                      </a:r>
                      <a:r>
                        <a:rPr lang="en-GB" sz="11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used incorrectly</a:t>
                      </a: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dirty="0"/>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IT not available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978724"/>
                  </a:ext>
                </a:extLst>
              </a:tr>
              <a:tr h="118876">
                <a:tc gridSpan="6">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dirty="0">
                        <a:effectLst/>
                        <a:latin typeface="Source Sans Pro" panose="020B0503030403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6821190"/>
                  </a:ext>
                </a:extLst>
              </a:tr>
              <a:tr h="0">
                <a:tc gridSpan="6">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dirty="0">
                        <a:effectLst/>
                        <a:latin typeface="Source Sans Pro" panose="020B0503030403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8669869"/>
                  </a:ext>
                </a:extLst>
              </a:tr>
            </a:tbl>
          </a:graphicData>
        </a:graphic>
      </p:graphicFrame>
      <p:graphicFrame>
        <p:nvGraphicFramePr>
          <p:cNvPr id="2" name="Table 1">
            <a:extLst>
              <a:ext uri="{FF2B5EF4-FFF2-40B4-BE49-F238E27FC236}">
                <a16:creationId xmlns:a16="http://schemas.microsoft.com/office/drawing/2014/main" id="{4F99F305-2655-1E16-1634-9CB34AF98FBA}"/>
              </a:ext>
            </a:extLst>
          </p:cNvPr>
          <p:cNvGraphicFramePr>
            <a:graphicFrameLocks noGrp="1"/>
          </p:cNvGraphicFramePr>
          <p:nvPr>
            <p:extLst>
              <p:ext uri="{D42A27DB-BD31-4B8C-83A1-F6EECF244321}">
                <p14:modId xmlns:p14="http://schemas.microsoft.com/office/powerpoint/2010/main" val="1066432487"/>
              </p:ext>
            </p:extLst>
          </p:nvPr>
        </p:nvGraphicFramePr>
        <p:xfrm>
          <a:off x="283723" y="1581658"/>
          <a:ext cx="9338554" cy="2598802"/>
        </p:xfrm>
        <a:graphic>
          <a:graphicData uri="http://schemas.openxmlformats.org/drawingml/2006/table">
            <a:tbl>
              <a:tblPr firstRow="1" firstCol="1" bandRow="1"/>
              <a:tblGrid>
                <a:gridCol w="1716558">
                  <a:extLst>
                    <a:ext uri="{9D8B030D-6E8A-4147-A177-3AD203B41FA5}">
                      <a16:colId xmlns:a16="http://schemas.microsoft.com/office/drawing/2014/main" val="508825764"/>
                    </a:ext>
                  </a:extLst>
                </a:gridCol>
                <a:gridCol w="1592940">
                  <a:extLst>
                    <a:ext uri="{9D8B030D-6E8A-4147-A177-3AD203B41FA5}">
                      <a16:colId xmlns:a16="http://schemas.microsoft.com/office/drawing/2014/main" val="3856195591"/>
                    </a:ext>
                  </a:extLst>
                </a:gridCol>
                <a:gridCol w="1567818">
                  <a:extLst>
                    <a:ext uri="{9D8B030D-6E8A-4147-A177-3AD203B41FA5}">
                      <a16:colId xmlns:a16="http://schemas.microsoft.com/office/drawing/2014/main" val="1096104985"/>
                    </a:ext>
                  </a:extLst>
                </a:gridCol>
                <a:gridCol w="1461281">
                  <a:extLst>
                    <a:ext uri="{9D8B030D-6E8A-4147-A177-3AD203B41FA5}">
                      <a16:colId xmlns:a16="http://schemas.microsoft.com/office/drawing/2014/main" val="3640235792"/>
                    </a:ext>
                  </a:extLst>
                </a:gridCol>
                <a:gridCol w="1474348">
                  <a:extLst>
                    <a:ext uri="{9D8B030D-6E8A-4147-A177-3AD203B41FA5}">
                      <a16:colId xmlns:a16="http://schemas.microsoft.com/office/drawing/2014/main" val="3234816179"/>
                    </a:ext>
                  </a:extLst>
                </a:gridCol>
                <a:gridCol w="1525609">
                  <a:extLst>
                    <a:ext uri="{9D8B030D-6E8A-4147-A177-3AD203B41FA5}">
                      <a16:colId xmlns:a16="http://schemas.microsoft.com/office/drawing/2014/main" val="1858724405"/>
                    </a:ext>
                  </a:extLst>
                </a:gridCol>
              </a:tblGrid>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Environment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73666000"/>
                  </a:ext>
                </a:extLst>
              </a:tr>
              <a:tr h="12301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Multitasking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57200" algn="l"/>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Environment</a:t>
                      </a:r>
                      <a:r>
                        <a:rPr lang="en-GB" sz="11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design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Patient location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Distractions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☐Lack of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bed capacity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Corridor care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33187520"/>
                  </a:ext>
                </a:extLst>
              </a:tr>
              <a:tr h="38365">
                <a:tc gridSpan="6">
                  <a:txBody>
                    <a:bodyPr/>
                    <a:lstStyle/>
                    <a:p>
                      <a:pPr algn="l">
                        <a:lnSpc>
                          <a:spcPct val="107000"/>
                        </a:lnSpc>
                        <a:spcAft>
                          <a:spcPts val="800"/>
                        </a:spcAft>
                        <a:buNone/>
                      </a:pPr>
                      <a:r>
                        <a:rPr lang="en-GB" sz="1100" b="1" kern="100" dirty="0">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97521807"/>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6630195"/>
                  </a:ext>
                </a:extLst>
              </a:tr>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Workload / priority factors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85582671"/>
                  </a:ext>
                </a:extLst>
              </a:tr>
              <a:tr h="88562">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Multiple</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emergencies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Distractions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Workload/staff</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mismatch</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Multi-tasking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12115"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Unfamiliar</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task</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75426584"/>
                  </a:ext>
                </a:extLst>
              </a:tr>
              <a:tr h="38365">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92345502"/>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53012480"/>
                  </a:ext>
                </a:extLst>
              </a:tr>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Communication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08340033"/>
                  </a:ext>
                </a:extLst>
              </a:tr>
              <a:tr h="123010">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85775"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Failure in MHP process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Communication unclear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57200"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Delegation</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issues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Urgency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Request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Documentation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86384175"/>
                  </a:ext>
                </a:extLst>
              </a:tr>
              <a:tr h="12301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Location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Handover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Communication method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Gaps in communication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Unfamiliarity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Seeking advice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40815086"/>
                  </a:ext>
                </a:extLst>
              </a:tr>
              <a:tr h="38365">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41761146"/>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76103043"/>
                  </a:ext>
                </a:extLst>
              </a:tr>
            </a:tbl>
          </a:graphicData>
        </a:graphic>
      </p:graphicFrame>
      <p:graphicFrame>
        <p:nvGraphicFramePr>
          <p:cNvPr id="3" name="Table 2">
            <a:extLst>
              <a:ext uri="{FF2B5EF4-FFF2-40B4-BE49-F238E27FC236}">
                <a16:creationId xmlns:a16="http://schemas.microsoft.com/office/drawing/2014/main" id="{9E5EB453-9CDC-6289-0A01-E968050A43AA}"/>
              </a:ext>
            </a:extLst>
          </p:cNvPr>
          <p:cNvGraphicFramePr>
            <a:graphicFrameLocks noGrp="1"/>
          </p:cNvGraphicFramePr>
          <p:nvPr>
            <p:extLst>
              <p:ext uri="{D42A27DB-BD31-4B8C-83A1-F6EECF244321}">
                <p14:modId xmlns:p14="http://schemas.microsoft.com/office/powerpoint/2010/main" val="2597686323"/>
              </p:ext>
            </p:extLst>
          </p:nvPr>
        </p:nvGraphicFramePr>
        <p:xfrm>
          <a:off x="283723" y="4286636"/>
          <a:ext cx="9338554" cy="2262697"/>
        </p:xfrm>
        <a:graphic>
          <a:graphicData uri="http://schemas.openxmlformats.org/drawingml/2006/table">
            <a:tbl>
              <a:tblPr firstRow="1" firstCol="1" bandRow="1"/>
              <a:tblGrid>
                <a:gridCol w="1716558">
                  <a:extLst>
                    <a:ext uri="{9D8B030D-6E8A-4147-A177-3AD203B41FA5}">
                      <a16:colId xmlns:a16="http://schemas.microsoft.com/office/drawing/2014/main" val="1997056520"/>
                    </a:ext>
                  </a:extLst>
                </a:gridCol>
                <a:gridCol w="1592940">
                  <a:extLst>
                    <a:ext uri="{9D8B030D-6E8A-4147-A177-3AD203B41FA5}">
                      <a16:colId xmlns:a16="http://schemas.microsoft.com/office/drawing/2014/main" val="1769716831"/>
                    </a:ext>
                  </a:extLst>
                </a:gridCol>
                <a:gridCol w="1567818">
                  <a:extLst>
                    <a:ext uri="{9D8B030D-6E8A-4147-A177-3AD203B41FA5}">
                      <a16:colId xmlns:a16="http://schemas.microsoft.com/office/drawing/2014/main" val="2572564375"/>
                    </a:ext>
                  </a:extLst>
                </a:gridCol>
                <a:gridCol w="1461281">
                  <a:extLst>
                    <a:ext uri="{9D8B030D-6E8A-4147-A177-3AD203B41FA5}">
                      <a16:colId xmlns:a16="http://schemas.microsoft.com/office/drawing/2014/main" val="984189743"/>
                    </a:ext>
                  </a:extLst>
                </a:gridCol>
                <a:gridCol w="1474348">
                  <a:extLst>
                    <a:ext uri="{9D8B030D-6E8A-4147-A177-3AD203B41FA5}">
                      <a16:colId xmlns:a16="http://schemas.microsoft.com/office/drawing/2014/main" val="3324470778"/>
                    </a:ext>
                  </a:extLst>
                </a:gridCol>
                <a:gridCol w="1525609">
                  <a:extLst>
                    <a:ext uri="{9D8B030D-6E8A-4147-A177-3AD203B41FA5}">
                      <a16:colId xmlns:a16="http://schemas.microsoft.com/office/drawing/2014/main" val="3428676629"/>
                    </a:ext>
                  </a:extLst>
                </a:gridCol>
              </a:tblGrid>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Safety culture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50312990"/>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Lack of</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leadership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Work arounds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Deviations from SOP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Hierarchy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Bias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Incivility</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7724105"/>
                  </a:ext>
                </a:extLst>
              </a:tr>
              <a:tr h="157458">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Assumptions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☐Difficulties c</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hallenging</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requests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469265"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 Lack of learning from near miss</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events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Staff not willing to report events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Staff discouraged from reporting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No evidence of learning culture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4846784"/>
                  </a:ext>
                </a:extLst>
              </a:tr>
              <a:tr h="38365">
                <a:tc gridSpan="6">
                  <a:txBody>
                    <a:bodyPr/>
                    <a:lstStyle/>
                    <a:p>
                      <a:pPr algn="l">
                        <a:lnSpc>
                          <a:spcPct val="107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04153180"/>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66340646"/>
                  </a:ext>
                </a:extLst>
              </a:tr>
              <a:tr h="38365">
                <a:tc gridSpan="6">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Local policies and procedures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1113250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Unclear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72770" algn="l"/>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Accessibility</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of information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Lack of simulation</a:t>
                      </a:r>
                      <a:r>
                        <a:rPr lang="en-GB" sz="1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training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Gaps in policies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☐Lack of clarity for use of concessionary release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extLst>
                  <a:ext uri="{0D108BD9-81ED-4DB2-BD59-A6C34878D82A}">
                    <a16:rowId xmlns:a16="http://schemas.microsoft.com/office/drawing/2014/main" val="1938199167"/>
                  </a:ext>
                </a:extLst>
              </a:tr>
              <a:tr h="101547">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Inadequate competency assessment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☐Expired policy/procedure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8546319"/>
                  </a:ext>
                </a:extLst>
              </a:tr>
              <a:tr h="38365">
                <a:tc gridSpan="6">
                  <a:txBody>
                    <a:bodyPr/>
                    <a:lstStyle/>
                    <a:p>
                      <a:pPr algn="l">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27679048"/>
                  </a:ext>
                </a:extLst>
              </a:tr>
              <a:tr h="38365">
                <a:tc gridSpan="6">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09298999"/>
                  </a:ext>
                </a:extLst>
              </a:tr>
            </a:tbl>
          </a:graphicData>
        </a:graphic>
      </p:graphicFrame>
      <p:sp>
        <p:nvSpPr>
          <p:cNvPr id="5" name="Footer Placeholder 4">
            <a:extLst>
              <a:ext uri="{FF2B5EF4-FFF2-40B4-BE49-F238E27FC236}">
                <a16:creationId xmlns:a16="http://schemas.microsoft.com/office/drawing/2014/main" id="{F6329E6F-A67D-BA6E-E139-B5E8A591C5D0}"/>
              </a:ext>
            </a:extLst>
          </p:cNvPr>
          <p:cNvSpPr>
            <a:spLocks noGrp="1"/>
          </p:cNvSpPr>
          <p:nvPr>
            <p:ph type="ftr" sz="quarter" idx="11"/>
          </p:nvPr>
        </p:nvSpPr>
        <p:spPr/>
        <p:txBody>
          <a:bodyPr/>
          <a:lstStyle/>
          <a:p>
            <a:r>
              <a:rPr lang="en-GB"/>
              <a:t>SHOT Transfusion delays investigation form</a:t>
            </a:r>
          </a:p>
        </p:txBody>
      </p:sp>
      <p:sp>
        <p:nvSpPr>
          <p:cNvPr id="6" name="Slide Number Placeholder 5">
            <a:extLst>
              <a:ext uri="{FF2B5EF4-FFF2-40B4-BE49-F238E27FC236}">
                <a16:creationId xmlns:a16="http://schemas.microsoft.com/office/drawing/2014/main" id="{D0391048-0EDB-D03D-2836-C312A12FF305}"/>
              </a:ext>
            </a:extLst>
          </p:cNvPr>
          <p:cNvSpPr>
            <a:spLocks noGrp="1"/>
          </p:cNvSpPr>
          <p:nvPr>
            <p:ph type="sldNum" sz="quarter" idx="12"/>
          </p:nvPr>
        </p:nvSpPr>
        <p:spPr/>
        <p:txBody>
          <a:bodyPr/>
          <a:lstStyle/>
          <a:p>
            <a:fld id="{583048EE-24B7-4C09-B7A1-5936BFC63696}" type="slidenum">
              <a:rPr lang="en-GB" smtClean="0"/>
              <a:t>7</a:t>
            </a:fld>
            <a:endParaRPr lang="en-GB"/>
          </a:p>
        </p:txBody>
      </p:sp>
      <p:pic>
        <p:nvPicPr>
          <p:cNvPr id="7" name="Picture 6" descr="A red and black logo&#10;&#10;AI-generated content may be incorrect.">
            <a:extLst>
              <a:ext uri="{FF2B5EF4-FFF2-40B4-BE49-F238E27FC236}">
                <a16:creationId xmlns:a16="http://schemas.microsoft.com/office/drawing/2014/main" id="{30CDE183-D8AD-BCBE-685F-F4C45EA55F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4096480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FA3284A-43BD-3A7F-072F-F17394D259CC}"/>
              </a:ext>
            </a:extLst>
          </p:cNvPr>
          <p:cNvGraphicFramePr>
            <a:graphicFrameLocks noGrp="1"/>
          </p:cNvGraphicFramePr>
          <p:nvPr>
            <p:extLst>
              <p:ext uri="{D42A27DB-BD31-4B8C-83A1-F6EECF244321}">
                <p14:modId xmlns:p14="http://schemas.microsoft.com/office/powerpoint/2010/main" val="1793184664"/>
              </p:ext>
            </p:extLst>
          </p:nvPr>
        </p:nvGraphicFramePr>
        <p:xfrm>
          <a:off x="355114" y="739209"/>
          <a:ext cx="9338554" cy="690880"/>
        </p:xfrm>
        <a:graphic>
          <a:graphicData uri="http://schemas.openxmlformats.org/drawingml/2006/table">
            <a:tbl>
              <a:tblPr firstRow="1" firstCol="1" bandRow="1"/>
              <a:tblGrid>
                <a:gridCol w="1716558">
                  <a:extLst>
                    <a:ext uri="{9D8B030D-6E8A-4147-A177-3AD203B41FA5}">
                      <a16:colId xmlns:a16="http://schemas.microsoft.com/office/drawing/2014/main" val="1997056520"/>
                    </a:ext>
                  </a:extLst>
                </a:gridCol>
                <a:gridCol w="1592940">
                  <a:extLst>
                    <a:ext uri="{9D8B030D-6E8A-4147-A177-3AD203B41FA5}">
                      <a16:colId xmlns:a16="http://schemas.microsoft.com/office/drawing/2014/main" val="1769716831"/>
                    </a:ext>
                  </a:extLst>
                </a:gridCol>
                <a:gridCol w="1567818">
                  <a:extLst>
                    <a:ext uri="{9D8B030D-6E8A-4147-A177-3AD203B41FA5}">
                      <a16:colId xmlns:a16="http://schemas.microsoft.com/office/drawing/2014/main" val="2572564375"/>
                    </a:ext>
                  </a:extLst>
                </a:gridCol>
                <a:gridCol w="4461238">
                  <a:extLst>
                    <a:ext uri="{9D8B030D-6E8A-4147-A177-3AD203B41FA5}">
                      <a16:colId xmlns:a16="http://schemas.microsoft.com/office/drawing/2014/main" val="984189743"/>
                    </a:ext>
                  </a:extLst>
                </a:gridCol>
              </a:tblGrid>
              <a:tr h="38365">
                <a:tc gridSpan="3">
                  <a:txBody>
                    <a:bodyPr/>
                    <a:lstStyle/>
                    <a:p>
                      <a:pPr algn="ctr">
                        <a:lnSpc>
                          <a:spcPct val="107000"/>
                        </a:lnSpc>
                        <a:spcAft>
                          <a:spcPts val="800"/>
                        </a:spcAft>
                        <a:buNone/>
                      </a:pPr>
                      <a:r>
                        <a:rPr lang="en-GB" sz="1100" b="1" kern="10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Other</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GB"/>
                    </a:p>
                  </a:txBody>
                  <a:tcPr/>
                </a:tc>
                <a:tc hMerge="1">
                  <a:txBody>
                    <a:bodyPr/>
                    <a:lstStyle/>
                    <a:p>
                      <a:endParaRPr lang="en-GB"/>
                    </a:p>
                  </a:txBody>
                  <a:tcPr/>
                </a:tc>
                <a:tc>
                  <a:txBody>
                    <a:bodyPr/>
                    <a:lstStyle/>
                    <a:p>
                      <a:pPr algn="ctr">
                        <a:lnSpc>
                          <a:spcPct val="107000"/>
                        </a:lnSpc>
                        <a:spcAft>
                          <a:spcPts val="800"/>
                        </a:spcAft>
                        <a:buNone/>
                      </a:pPr>
                      <a:r>
                        <a:rPr lang="en-GB" sz="1100" b="1" kern="100" dirty="0">
                          <a:solidFill>
                            <a:srgbClr val="000000"/>
                          </a:solidFill>
                          <a:effectLst/>
                          <a:latin typeface="Source Sans Pro" panose="020B0503030403020204" pitchFamily="34" charset="0"/>
                          <a:ea typeface="Aptos" panose="020B0004020202020204" pitchFamily="34" charset="0"/>
                          <a:cs typeface="Times New Roman" panose="02020603050405020304" pitchFamily="18" charset="0"/>
                        </a:rPr>
                        <a:t>Further comments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43887810"/>
                  </a:ext>
                </a:extLst>
              </a:tr>
              <a:tr h="38365">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8071723"/>
                  </a:ext>
                </a:extLst>
              </a:tr>
              <a:tr h="0">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7323669"/>
                  </a:ext>
                </a:extLst>
              </a:tr>
              <a:tr h="38365">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solidFill>
                            <a:srgbClr val="000000"/>
                          </a:solidFill>
                          <a:effectLst/>
                          <a:latin typeface="Source Sans Pro" panose="020B0503030403020204" pitchFamily="34" charset="0"/>
                          <a:ea typeface="MS Gothic" panose="020B0609070205080204" pitchFamily="49" charset="-128"/>
                          <a:cs typeface="Times New Roman" panose="02020603050405020304" pitchFamily="18" charset="0"/>
                        </a:rPr>
                        <a: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4488" marR="14488"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0791014"/>
                  </a:ext>
                </a:extLst>
              </a:tr>
            </a:tbl>
          </a:graphicData>
        </a:graphic>
      </p:graphicFrame>
      <p:sp>
        <p:nvSpPr>
          <p:cNvPr id="2" name="Footer Placeholder 1">
            <a:extLst>
              <a:ext uri="{FF2B5EF4-FFF2-40B4-BE49-F238E27FC236}">
                <a16:creationId xmlns:a16="http://schemas.microsoft.com/office/drawing/2014/main" id="{871C4F8A-E3FF-E764-B170-51F69DA7D578}"/>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A6037497-DEDB-0AC8-EBBF-56449C569945}"/>
              </a:ext>
            </a:extLst>
          </p:cNvPr>
          <p:cNvSpPr>
            <a:spLocks noGrp="1"/>
          </p:cNvSpPr>
          <p:nvPr>
            <p:ph type="sldNum" sz="quarter" idx="12"/>
          </p:nvPr>
        </p:nvSpPr>
        <p:spPr/>
        <p:txBody>
          <a:bodyPr/>
          <a:lstStyle/>
          <a:p>
            <a:fld id="{583048EE-24B7-4C09-B7A1-5936BFC63696}" type="slidenum">
              <a:rPr lang="en-GB" smtClean="0"/>
              <a:t>8</a:t>
            </a:fld>
            <a:endParaRPr lang="en-GB"/>
          </a:p>
        </p:txBody>
      </p:sp>
      <p:pic>
        <p:nvPicPr>
          <p:cNvPr id="5" name="Picture 4" descr="A red and black logo&#10;&#10;AI-generated content may be incorrect.">
            <a:extLst>
              <a:ext uri="{FF2B5EF4-FFF2-40B4-BE49-F238E27FC236}">
                <a16:creationId xmlns:a16="http://schemas.microsoft.com/office/drawing/2014/main" id="{61EF7FD9-0629-87A4-B8E5-ADE1582C1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Tree>
    <p:extLst>
      <p:ext uri="{BB962C8B-B14F-4D97-AF65-F5344CB8AC3E}">
        <p14:creationId xmlns:p14="http://schemas.microsoft.com/office/powerpoint/2010/main" val="4285772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D008A4-9C6A-F2F7-CCB0-13A838C22F24}"/>
              </a:ext>
            </a:extLst>
          </p:cNvPr>
          <p:cNvGraphicFramePr>
            <a:graphicFrameLocks noGrp="1"/>
          </p:cNvGraphicFramePr>
          <p:nvPr>
            <p:extLst>
              <p:ext uri="{D42A27DB-BD31-4B8C-83A1-F6EECF244321}">
                <p14:modId xmlns:p14="http://schemas.microsoft.com/office/powerpoint/2010/main" val="70994963"/>
              </p:ext>
            </p:extLst>
          </p:nvPr>
        </p:nvGraphicFramePr>
        <p:xfrm>
          <a:off x="402893" y="559657"/>
          <a:ext cx="9157566" cy="5442777"/>
        </p:xfrm>
        <a:graphic>
          <a:graphicData uri="http://schemas.openxmlformats.org/drawingml/2006/table">
            <a:tbl>
              <a:tblPr firstRow="1" firstCol="1" bandRow="1"/>
              <a:tblGrid>
                <a:gridCol w="2406982">
                  <a:extLst>
                    <a:ext uri="{9D8B030D-6E8A-4147-A177-3AD203B41FA5}">
                      <a16:colId xmlns:a16="http://schemas.microsoft.com/office/drawing/2014/main" val="1464410435"/>
                    </a:ext>
                  </a:extLst>
                </a:gridCol>
                <a:gridCol w="6750584">
                  <a:extLst>
                    <a:ext uri="{9D8B030D-6E8A-4147-A177-3AD203B41FA5}">
                      <a16:colId xmlns:a16="http://schemas.microsoft.com/office/drawing/2014/main" val="2128709427"/>
                    </a:ext>
                  </a:extLst>
                </a:gridCol>
              </a:tblGrid>
              <a:tr h="92552">
                <a:tc gridSpan="2">
                  <a:txBody>
                    <a:bodyPr/>
                    <a:lstStyle/>
                    <a:p>
                      <a:pPr algn="ctr">
                        <a:lnSpc>
                          <a:spcPct val="150000"/>
                        </a:lnSpc>
                        <a:spcAft>
                          <a:spcPts val="800"/>
                        </a:spcAft>
                        <a:buNone/>
                      </a:pPr>
                      <a:r>
                        <a:rPr lang="en-GB" sz="1200" b="1" kern="100" dirty="0">
                          <a:solidFill>
                            <a:srgbClr val="FFFFFF"/>
                          </a:solidFill>
                          <a:effectLst/>
                          <a:latin typeface="Source Sans Pro" panose="020B0503030403020204" pitchFamily="34" charset="0"/>
                          <a:ea typeface="Aptos" panose="020B0004020202020204" pitchFamily="34" charset="0"/>
                          <a:cs typeface="Helvetica" panose="020B0604020202020204" pitchFamily="34" charset="0"/>
                        </a:rPr>
                        <a:t>Opportunities for improvement</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tc hMerge="1">
                  <a:txBody>
                    <a:bodyPr/>
                    <a:lstStyle/>
                    <a:p>
                      <a:pPr algn="ctr">
                        <a:lnSpc>
                          <a:spcPct val="150000"/>
                        </a:lnSpc>
                        <a:spcAft>
                          <a:spcPts val="800"/>
                        </a:spcAft>
                        <a:buNone/>
                      </a:pP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99B2"/>
                    </a:solidFill>
                  </a:tcPr>
                </a:tc>
                <a:extLst>
                  <a:ext uri="{0D108BD9-81ED-4DB2-BD59-A6C34878D82A}">
                    <a16:rowId xmlns:a16="http://schemas.microsoft.com/office/drawing/2014/main" val="4035497688"/>
                  </a:ext>
                </a:extLst>
              </a:tr>
              <a:tr h="143735">
                <a:tc gridSpan="2">
                  <a:txBody>
                    <a:bodyPr/>
                    <a:lstStyle/>
                    <a:p>
                      <a:pPr algn="l">
                        <a:lnSpc>
                          <a:spcPct val="107000"/>
                        </a:lnSpc>
                        <a:spcAft>
                          <a:spcPts val="800"/>
                        </a:spcAft>
                        <a:buNone/>
                      </a:pPr>
                      <a:r>
                        <a:rPr lang="en-AU" sz="1100" b="1" kern="100" dirty="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Have improvement actions been identified from this event? Have all the identified contributing factors been addressed?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97788618"/>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Patient factors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4361350"/>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Transfusion step</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7082535"/>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Blood component /product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31006895"/>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Staffing</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4122270"/>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Equipment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3046211"/>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IT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638410"/>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Environment</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6844905"/>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Workload</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00071944"/>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Communication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9097829"/>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Safety culture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5580060"/>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Local policies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89401359"/>
                  </a:ext>
                </a:extLst>
              </a:tr>
              <a:tr h="165600">
                <a:tc>
                  <a:txBody>
                    <a:bodyPr/>
                    <a:lstStyle/>
                    <a:p>
                      <a:pPr algn="l">
                        <a:lnSpc>
                          <a:spcPct val="107000"/>
                        </a:lnSpc>
                        <a:spcAft>
                          <a:spcPts val="800"/>
                        </a:spcAft>
                        <a:buNone/>
                      </a:pPr>
                      <a:r>
                        <a:rPr lang="en-GB" sz="1100" kern="100" dirty="0">
                          <a:effectLst/>
                          <a:latin typeface="Source Sans Pro" panose="020B0503030403020204" pitchFamily="34" charset="0"/>
                          <a:ea typeface="MS Gothic" panose="020B0609070205080204" pitchFamily="49" charset="-128"/>
                          <a:cs typeface="Times New Roman" panose="02020603050405020304" pitchFamily="18" charset="0"/>
                        </a:rPr>
                        <a:t>☐</a:t>
                      </a: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GB" sz="1100" kern="100" dirty="0">
                          <a:effectLst/>
                          <a:latin typeface="Source Sans Pro" panose="020B0503030403020204" pitchFamily="34" charset="0"/>
                          <a:ea typeface="Aptos" panose="020B0004020202020204" pitchFamily="34" charset="0"/>
                          <a:cs typeface="Times New Roman" panose="02020603050405020304" pitchFamily="18"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14967"/>
                  </a:ext>
                </a:extLst>
              </a:tr>
              <a:tr h="143735">
                <a:tc gridSpan="2">
                  <a:txBody>
                    <a:bodyPr/>
                    <a:lstStyle/>
                    <a:p>
                      <a:pPr algn="l">
                        <a:lnSpc>
                          <a:spcPct val="107000"/>
                        </a:lnSpc>
                        <a:spcAft>
                          <a:spcPts val="800"/>
                        </a:spcAft>
                        <a:buNone/>
                      </a:pPr>
                      <a:r>
                        <a:rPr lang="en-AU" sz="1100" b="1" kern="100" dirty="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How is the learning from this event being shared</a:t>
                      </a:r>
                      <a:r>
                        <a:rPr lang="en-AU" sz="1100" kern="100" dirty="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 </a:t>
                      </a:r>
                      <a:r>
                        <a:rPr lang="en-AU" sz="1100" b="1" kern="100" dirty="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across the organisation? </a:t>
                      </a:r>
                      <a:r>
                        <a:rPr lang="en-AU" sz="1100" kern="100" dirty="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E.g., sharing with practice development nurses, discussion at governance committees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pPr algn="l">
                        <a:lnSpc>
                          <a:spcPct val="107000"/>
                        </a:lnSpc>
                        <a:spcAft>
                          <a:spcPts val="800"/>
                        </a:spcAft>
                        <a:buNone/>
                      </a:pP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63017723"/>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Individual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80457188"/>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Departmental</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64541019"/>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Hospital wide</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dirty="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4366127"/>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Regional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2057027"/>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National</a:t>
                      </a: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5624193"/>
                  </a:ext>
                </a:extLst>
              </a:tr>
              <a:tr h="157778">
                <a:tc>
                  <a:txBody>
                    <a:bodyPr/>
                    <a:lstStyle/>
                    <a:p>
                      <a:pPr algn="l">
                        <a:lnSpc>
                          <a:spcPct val="107000"/>
                        </a:lnSpc>
                        <a:spcAft>
                          <a:spcPts val="800"/>
                        </a:spcAft>
                        <a:buNone/>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dirty="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0211007"/>
                  </a:ext>
                </a:extLst>
              </a:tr>
              <a:tr h="216968">
                <a:tc gridSpan="2">
                  <a:txBody>
                    <a:bodyPr/>
                    <a:lstStyle/>
                    <a:p>
                      <a:pPr algn="l">
                        <a:lnSpc>
                          <a:spcPct val="107000"/>
                        </a:lnSpc>
                        <a:spcAft>
                          <a:spcPts val="800"/>
                        </a:spcAft>
                        <a:buNone/>
                      </a:pPr>
                      <a:r>
                        <a:rPr lang="en-AU" sz="1100" b="1" kern="10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Are there any long-term improvements that are important to consider in relation to this event or other similar events?</a:t>
                      </a:r>
                      <a:r>
                        <a:rPr lang="en-AU" sz="1100" kern="100">
                          <a:solidFill>
                            <a:srgbClr val="000000"/>
                          </a:solidFill>
                          <a:effectLst/>
                          <a:latin typeface="Source Sans Pro" panose="020B0503030403020204" pitchFamily="34" charset="0"/>
                          <a:ea typeface="Aptos" panose="020B0004020202020204" pitchFamily="34" charset="0"/>
                          <a:cs typeface="Helvetica" panose="020B0604020202020204" pitchFamily="34" charset="0"/>
                        </a:rPr>
                        <a:t> E.g., working towards new IT system, improving training package</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pPr algn="l">
                        <a:lnSpc>
                          <a:spcPct val="107000"/>
                        </a:lnSpc>
                        <a:spcAft>
                          <a:spcPts val="800"/>
                        </a:spcAft>
                        <a:buNone/>
                      </a:pP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528238385"/>
                  </a:ext>
                </a:extLst>
              </a:tr>
              <a:tr h="0">
                <a:tc>
                  <a:txBody>
                    <a:bodyPr/>
                    <a:lstStyle/>
                    <a:p>
                      <a:pPr algn="l">
                        <a:lnSpc>
                          <a:spcPct val="107000"/>
                        </a:lnSpc>
                        <a:spcAft>
                          <a:spcPts val="800"/>
                        </a:spcAft>
                        <a:buNone/>
                        <a:tabLst>
                          <a:tab pos="556895" algn="ctr"/>
                        </a:tabLst>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Forcing functions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1305249"/>
                  </a:ext>
                </a:extLst>
              </a:tr>
              <a:tr h="119759">
                <a:tc>
                  <a:txBody>
                    <a:bodyPr/>
                    <a:lstStyle/>
                    <a:p>
                      <a:pPr algn="l">
                        <a:lnSpc>
                          <a:spcPct val="107000"/>
                        </a:lnSpc>
                        <a:spcAft>
                          <a:spcPts val="800"/>
                        </a:spcAft>
                        <a:buNone/>
                        <a:tabLst>
                          <a:tab pos="556895" algn="ctr"/>
                          <a:tab pos="1113790" algn="r"/>
                        </a:tabLst>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Automation/computerisation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8654660"/>
                  </a:ext>
                </a:extLst>
              </a:tr>
              <a:tr h="119759">
                <a:tc>
                  <a:txBody>
                    <a:bodyPr/>
                    <a:lstStyle/>
                    <a:p>
                      <a:pPr algn="l">
                        <a:lnSpc>
                          <a:spcPct val="100000"/>
                        </a:lnSpc>
                        <a:spcAft>
                          <a:spcPts val="800"/>
                        </a:spcAft>
                        <a:buNone/>
                        <a:tabLst>
                          <a:tab pos="556895" algn="ctr"/>
                        </a:tabLst>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Simplification and standardisation</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6250455"/>
                  </a:ext>
                </a:extLst>
              </a:tr>
              <a:tr h="157778">
                <a:tc>
                  <a:txBody>
                    <a:bodyPr/>
                    <a:lstStyle/>
                    <a:p>
                      <a:pPr algn="l">
                        <a:lnSpc>
                          <a:spcPct val="107000"/>
                        </a:lnSpc>
                        <a:spcAft>
                          <a:spcPts val="800"/>
                        </a:spcAft>
                        <a:buNone/>
                        <a:tabLst>
                          <a:tab pos="556895" algn="ctr"/>
                        </a:tabLst>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Rules and policies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746547"/>
                  </a:ext>
                </a:extLst>
              </a:tr>
              <a:tr h="119759">
                <a:tc>
                  <a:txBody>
                    <a:bodyPr/>
                    <a:lstStyle/>
                    <a:p>
                      <a:pPr algn="l">
                        <a:lnSpc>
                          <a:spcPct val="107000"/>
                        </a:lnSpc>
                        <a:spcAft>
                          <a:spcPts val="800"/>
                        </a:spcAft>
                        <a:buNone/>
                        <a:tabLst>
                          <a:tab pos="556895" algn="ctr"/>
                        </a:tabLst>
                      </a:pPr>
                      <a:r>
                        <a:rPr lang="en-AU" sz="1100" kern="10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a:effectLst/>
                          <a:latin typeface="Source Sans Pro" panose="020B0503030403020204" pitchFamily="34" charset="0"/>
                          <a:ea typeface="Aptos" panose="020B0004020202020204" pitchFamily="34" charset="0"/>
                          <a:cs typeface="Helvetica" panose="020B0604020202020204" pitchFamily="34" charset="0"/>
                        </a:rPr>
                        <a:t> Reminders, checklists</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0145484"/>
                  </a:ext>
                </a:extLst>
              </a:tr>
              <a:tr h="119759">
                <a:tc>
                  <a:txBody>
                    <a:bodyPr/>
                    <a:lstStyle/>
                    <a:p>
                      <a:pPr algn="l">
                        <a:lnSpc>
                          <a:spcPct val="107000"/>
                        </a:lnSpc>
                        <a:spcAft>
                          <a:spcPts val="800"/>
                        </a:spcAft>
                        <a:buNone/>
                        <a:tabLst>
                          <a:tab pos="556895" algn="ctr"/>
                        </a:tabLst>
                      </a:pPr>
                      <a:r>
                        <a:rPr lang="en-AU" sz="1100" kern="10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a:effectLst/>
                          <a:latin typeface="Source Sans Pro" panose="020B0503030403020204" pitchFamily="34" charset="0"/>
                          <a:ea typeface="Aptos" panose="020B0004020202020204" pitchFamily="34" charset="0"/>
                          <a:cs typeface="Helvetica" panose="020B0604020202020204" pitchFamily="34" charset="0"/>
                        </a:rPr>
                        <a:t> Education and training</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17018232"/>
                  </a:ext>
                </a:extLst>
              </a:tr>
              <a:tr h="157778">
                <a:tc>
                  <a:txBody>
                    <a:bodyPr/>
                    <a:lstStyle/>
                    <a:p>
                      <a:pPr algn="l">
                        <a:lnSpc>
                          <a:spcPct val="107000"/>
                        </a:lnSpc>
                        <a:spcAft>
                          <a:spcPts val="800"/>
                        </a:spcAft>
                        <a:buNone/>
                        <a:tabLst>
                          <a:tab pos="556895" algn="ctr"/>
                        </a:tabLst>
                      </a:pPr>
                      <a:r>
                        <a:rPr lang="en-AU" sz="1100" kern="100" dirty="0">
                          <a:effectLst/>
                          <a:latin typeface="Source Sans Pro" panose="020B0503030403020204" pitchFamily="34" charset="0"/>
                          <a:ea typeface="MS Gothic" panose="020B0609070205080204" pitchFamily="49" charset="-128"/>
                          <a:cs typeface="Helvetica" panose="020B0604020202020204" pitchFamily="34" charset="0"/>
                        </a:rPr>
                        <a:t>☐</a:t>
                      </a:r>
                      <a:r>
                        <a:rPr lang="en-AU" sz="1100" kern="100" dirty="0">
                          <a:effectLst/>
                          <a:latin typeface="Source Sans Pro" panose="020B0503030403020204" pitchFamily="34" charset="0"/>
                          <a:ea typeface="Aptos" panose="020B0004020202020204" pitchFamily="34" charset="0"/>
                          <a:cs typeface="Helvetica" panose="020B0604020202020204" pitchFamily="34" charset="0"/>
                        </a:rPr>
                        <a:t> Other</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l">
                        <a:lnSpc>
                          <a:spcPct val="107000"/>
                        </a:lnSpc>
                        <a:spcAft>
                          <a:spcPts val="800"/>
                        </a:spcAft>
                        <a:buNone/>
                      </a:pPr>
                      <a:r>
                        <a:rPr lang="en-AU" sz="1100" b="1" kern="100" dirty="0">
                          <a:effectLst/>
                          <a:latin typeface="Source Sans Pro" panose="020B0503030403020204" pitchFamily="34" charset="0"/>
                          <a:ea typeface="Aptos" panose="020B0004020202020204" pitchFamily="34" charset="0"/>
                          <a:cs typeface="Helvetica" panose="020B0604020202020204" pitchFamily="34" charset="0"/>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663" marR="256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475833"/>
                  </a:ext>
                </a:extLst>
              </a:tr>
            </a:tbl>
          </a:graphicData>
        </a:graphic>
      </p:graphicFrame>
      <p:sp>
        <p:nvSpPr>
          <p:cNvPr id="2" name="Footer Placeholder 1">
            <a:extLst>
              <a:ext uri="{FF2B5EF4-FFF2-40B4-BE49-F238E27FC236}">
                <a16:creationId xmlns:a16="http://schemas.microsoft.com/office/drawing/2014/main" id="{802F6052-8094-FAF7-677F-B0FF0DA41C21}"/>
              </a:ext>
            </a:extLst>
          </p:cNvPr>
          <p:cNvSpPr>
            <a:spLocks noGrp="1"/>
          </p:cNvSpPr>
          <p:nvPr>
            <p:ph type="ftr" sz="quarter" idx="11"/>
          </p:nvPr>
        </p:nvSpPr>
        <p:spPr/>
        <p:txBody>
          <a:bodyPr/>
          <a:lstStyle/>
          <a:p>
            <a:r>
              <a:rPr lang="en-GB"/>
              <a:t>SHOT Transfusion delays investigation form</a:t>
            </a:r>
          </a:p>
        </p:txBody>
      </p:sp>
      <p:sp>
        <p:nvSpPr>
          <p:cNvPr id="3" name="Slide Number Placeholder 2">
            <a:extLst>
              <a:ext uri="{FF2B5EF4-FFF2-40B4-BE49-F238E27FC236}">
                <a16:creationId xmlns:a16="http://schemas.microsoft.com/office/drawing/2014/main" id="{FB518269-F74F-4E87-0B35-33E6F0A38310}"/>
              </a:ext>
            </a:extLst>
          </p:cNvPr>
          <p:cNvSpPr>
            <a:spLocks noGrp="1"/>
          </p:cNvSpPr>
          <p:nvPr>
            <p:ph type="sldNum" sz="quarter" idx="12"/>
          </p:nvPr>
        </p:nvSpPr>
        <p:spPr/>
        <p:txBody>
          <a:bodyPr/>
          <a:lstStyle/>
          <a:p>
            <a:fld id="{583048EE-24B7-4C09-B7A1-5936BFC63696}" type="slidenum">
              <a:rPr lang="en-GB" smtClean="0"/>
              <a:t>9</a:t>
            </a:fld>
            <a:endParaRPr lang="en-GB"/>
          </a:p>
        </p:txBody>
      </p:sp>
      <p:pic>
        <p:nvPicPr>
          <p:cNvPr id="5" name="Picture 4" descr="A red and black logo&#10;&#10;AI-generated content may be incorrect.">
            <a:extLst>
              <a:ext uri="{FF2B5EF4-FFF2-40B4-BE49-F238E27FC236}">
                <a16:creationId xmlns:a16="http://schemas.microsoft.com/office/drawing/2014/main" id="{1DCAF23D-C5E6-754F-1DE8-715B4CC26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252" y="0"/>
            <a:ext cx="1738748" cy="400594"/>
          </a:xfrm>
          <a:prstGeom prst="rect">
            <a:avLst/>
          </a:prstGeom>
        </p:spPr>
      </p:pic>
      <p:sp>
        <p:nvSpPr>
          <p:cNvPr id="6" name="TextBox 5">
            <a:extLst>
              <a:ext uri="{FF2B5EF4-FFF2-40B4-BE49-F238E27FC236}">
                <a16:creationId xmlns:a16="http://schemas.microsoft.com/office/drawing/2014/main" id="{596AEAA6-18BC-33CE-749F-1ABA267E13DE}"/>
              </a:ext>
            </a:extLst>
          </p:cNvPr>
          <p:cNvSpPr txBox="1"/>
          <p:nvPr/>
        </p:nvSpPr>
        <p:spPr>
          <a:xfrm>
            <a:off x="240257" y="165008"/>
            <a:ext cx="6238877" cy="282578"/>
          </a:xfrm>
          <a:prstGeom prst="rect">
            <a:avLst/>
          </a:prstGeom>
          <a:noFill/>
        </p:spPr>
        <p:txBody>
          <a:bodyPr wrap="square">
            <a:spAutoFit/>
          </a:bodyPr>
          <a:lstStyle/>
          <a:p>
            <a:pPr>
              <a:lnSpc>
                <a:spcPct val="107000"/>
              </a:lnSpc>
              <a:spcAft>
                <a:spcPts val="800"/>
              </a:spcAft>
            </a:pPr>
            <a:r>
              <a:rPr lang="en-GB" sz="1200" b="1" kern="100" dirty="0">
                <a:latin typeface="Source Sans Pro" panose="020B0503030403020204" pitchFamily="34" charset="0"/>
                <a:ea typeface="Aptos" panose="020B0004020202020204" pitchFamily="34" charset="0"/>
                <a:cs typeface="Times New Roman" panose="02020603050405020304" pitchFamily="18" charset="0"/>
              </a:rPr>
              <a:t>Table 4. Learning and improvement opportunities</a:t>
            </a:r>
            <a:endParaRPr lang="en-GB" sz="1200"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682227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3626ba4-5505-4027-b8db-9e3fd08b7de4"/>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1163</TotalTime>
  <Words>2358</Words>
  <Application>Microsoft Office PowerPoint</Application>
  <PresentationFormat>A4 Paper (210x297 mm)</PresentationFormat>
  <Paragraphs>847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Gothic</vt:lpstr>
      <vt:lpstr>Aptos</vt:lpstr>
      <vt:lpstr>Aptos Display</vt:lpstr>
      <vt:lpstr>Arial</vt:lpstr>
      <vt:lpstr>Source Sans Pro</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resources</vt:lpstr>
    </vt:vector>
  </TitlesOfParts>
  <Company>NHS Blood and Transplant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Swarbrick</dc:creator>
  <cp:lastModifiedBy>Nicola Swarbrick</cp:lastModifiedBy>
  <cp:revision>18</cp:revision>
  <dcterms:created xsi:type="dcterms:W3CDTF">2025-07-07T09:25:23Z</dcterms:created>
  <dcterms:modified xsi:type="dcterms:W3CDTF">2025-07-10T09:33:11Z</dcterms:modified>
</cp:coreProperties>
</file>