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2" r:id="rId4"/>
    <p:sldId id="257" r:id="rId5"/>
    <p:sldId id="258" r:id="rId6"/>
    <p:sldId id="259" r:id="rId7"/>
    <p:sldId id="1647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333" autoAdjust="0"/>
  </p:normalViewPr>
  <p:slideViewPr>
    <p:cSldViewPr snapToGrid="0">
      <p:cViewPr varScale="1">
        <p:scale>
          <a:sx n="89" d="100"/>
          <a:sy n="89" d="100"/>
        </p:scale>
        <p:origin x="13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E8C83-6B99-4125-8DC0-C99B0CBAE841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4564E-A72B-41E8-90FB-4BD9304B79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83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All involved </a:t>
            </a:r>
            <a:r>
              <a:rPr lang="en-IN"/>
              <a:t>especially patients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F7F645-7323-435F-9072-C09E6682440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75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89582-2658-C407-54FB-15AAB1D21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C375E-CB23-B9FA-5DBC-1EC825F91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2D749-278B-852D-07B7-954AAD780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C1D-BF79-42A8-A85B-9CD8DBD15F1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130D8-A1CF-AE1D-0051-06BA8243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7C85A-BC5C-0953-A193-9D0F6E35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C28-8155-48AC-AD65-35E4172C6F5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E2685-0906-CF72-3DEA-7A201257173A}"/>
              </a:ext>
            </a:extLst>
          </p:cNvPr>
          <p:cNvSpPr/>
          <p:nvPr userDrawn="1"/>
        </p:nvSpPr>
        <p:spPr>
          <a:xfrm>
            <a:off x="0" y="0"/>
            <a:ext cx="12192000" cy="545123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F1F6C7-5788-E2C9-5CDF-F8CF55436B30}"/>
              </a:ext>
            </a:extLst>
          </p:cNvPr>
          <p:cNvSpPr/>
          <p:nvPr userDrawn="1"/>
        </p:nvSpPr>
        <p:spPr>
          <a:xfrm>
            <a:off x="0" y="6334125"/>
            <a:ext cx="12192000" cy="545123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3EC1446-BD9B-4DE1-78BE-D8FDB62481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95CD08EF-3C76-CB6B-839C-70071BB76A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9" y="-123824"/>
            <a:ext cx="3457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11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A3E37-82EF-7A96-9F82-1A988D45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2C7B91-38FA-617A-744F-45621D683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37CA-4AEF-79F8-B54E-B4C813513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C1D-BF79-42A8-A85B-9CD8DBD15F1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F83CC-F621-A112-5851-286BD61E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A6521-6B0D-DCE3-B4AC-304C365B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C28-8155-48AC-AD65-35E4172C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14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A72CC6-6A69-B2BB-74D0-C4FFC070F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9598F-6C23-3545-47EE-248BE269B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3D10B-763A-2647-56D0-ACE4726E5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C1D-BF79-42A8-A85B-9CD8DBD15F1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7A0C6-5942-2F37-5593-018BAA6D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31698-93CE-6B99-6E7B-85C1B8CF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C28-8155-48AC-AD65-35E4172C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9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E7A8-EEE6-DDB1-B498-E156E682E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B4BD5-F7FF-2AF1-E196-7F91F431B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6232D-2B87-6F6E-4022-622DADD7F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C1D-BF79-42A8-A85B-9CD8DBD15F1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61AA3-818F-0C6F-A651-9D1B9280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BD640-B9F9-81FA-7881-20210041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C28-8155-48AC-AD65-35E4172C6F5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D1A5E5-5F27-29B5-D7FC-02BF9A84BB65}"/>
              </a:ext>
            </a:extLst>
          </p:cNvPr>
          <p:cNvSpPr/>
          <p:nvPr userDrawn="1"/>
        </p:nvSpPr>
        <p:spPr>
          <a:xfrm>
            <a:off x="0" y="6311900"/>
            <a:ext cx="12192000" cy="545123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49DECD94-5B62-C0BC-8A14-31EF166C5E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184411"/>
            <a:ext cx="3457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0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D56A-E8F4-7904-8CD6-B5BF2456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1BBE0-2C5C-796E-96C4-EEAE5D2D5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5F586-FB5F-E364-64F6-061F72B5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C1D-BF79-42A8-A85B-9CD8DBD15F1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888F8-5022-051E-D5AE-9B7E5ED8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675D-9026-59AF-592F-0318C37B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C28-8155-48AC-AD65-35E4172C6F5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AD52BC-A536-D13D-E4F8-5EB9ADC7C66D}"/>
              </a:ext>
            </a:extLst>
          </p:cNvPr>
          <p:cNvSpPr/>
          <p:nvPr userDrawn="1"/>
        </p:nvSpPr>
        <p:spPr>
          <a:xfrm>
            <a:off x="0" y="6312877"/>
            <a:ext cx="12192000" cy="545123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807407E9-1E74-C4C5-E6C2-1D7BBE7727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185388"/>
            <a:ext cx="3457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2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4295B-1572-BD98-2715-D5B69B8A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2E2B-4B08-20B3-0ADE-C68E6423D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20A3B9-65CF-7CBC-77EB-FC1ED5AD2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9D546-CC83-4B1A-95FB-FC272EF1F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C1D-BF79-42A8-A85B-9CD8DBD15F1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79A3-8DC4-EE21-CE68-1831C30FC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B825B-1F64-8CF0-9711-C6A9B4FD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C28-8155-48AC-AD65-35E4172C6F5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BE7E75-E85B-A934-65C5-264BC62981E8}"/>
              </a:ext>
            </a:extLst>
          </p:cNvPr>
          <p:cNvSpPr/>
          <p:nvPr userDrawn="1"/>
        </p:nvSpPr>
        <p:spPr>
          <a:xfrm>
            <a:off x="0" y="6311900"/>
            <a:ext cx="12192000" cy="545123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3BF74331-F6DB-7BF5-FFEF-2FF96210DC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184411"/>
            <a:ext cx="3457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6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E2D6-C7BA-6765-8EF1-CC68974AB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A52A2-9776-B009-72C3-4ACD3C503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84BF0-E12D-9FC1-4A10-05130A713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85E24-7BD3-C873-9A06-C5E89FC17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42FFD-0BBE-CAFE-C7F0-6A234CAD4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421CA-6D98-DF1F-C583-0B400955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C1D-BF79-42A8-A85B-9CD8DBD15F1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50BBC8-CD8F-7D6D-F67F-628060ED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0B5497-B041-E033-226E-1A8D3106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C28-8155-48AC-AD65-35E4172C6F5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CE5ED9-E3BC-5FB8-F82A-E551955F0A4A}"/>
              </a:ext>
            </a:extLst>
          </p:cNvPr>
          <p:cNvSpPr/>
          <p:nvPr userDrawn="1"/>
        </p:nvSpPr>
        <p:spPr>
          <a:xfrm>
            <a:off x="0" y="6311900"/>
            <a:ext cx="12192000" cy="545123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48B4F214-F671-D43B-5EB3-8A9C5229C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184411"/>
            <a:ext cx="3457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0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1408-4DA9-AE85-9601-6741D5AE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72A4B6-036D-6F0B-3139-4F37D35FB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C1D-BF79-42A8-A85B-9CD8DBD15F1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EAE2E-BBD6-60DF-A018-53F23D6A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5BA70-0A96-6ADD-BD36-9AFE52906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C28-8155-48AC-AD65-35E4172C6F5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50ABA8-5F2B-6E33-2652-6A96EC5C93C5}"/>
              </a:ext>
            </a:extLst>
          </p:cNvPr>
          <p:cNvSpPr/>
          <p:nvPr userDrawn="1"/>
        </p:nvSpPr>
        <p:spPr>
          <a:xfrm>
            <a:off x="0" y="6311900"/>
            <a:ext cx="12192000" cy="545123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2FAC1EB0-BF2A-F7E4-5BF1-4E40E5BDED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184411"/>
            <a:ext cx="3457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9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89A77-4C5E-7DE7-A2C7-CA1063FB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C1D-BF79-42A8-A85B-9CD8DBD15F1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8A1B37-53C8-8F99-CA7D-2D0DF86E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BC95C-F99E-F13C-9144-7E2DDCD9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C28-8155-48AC-AD65-35E4172C6F5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3C494-866C-5BB5-638B-348A6DCAF3A4}"/>
              </a:ext>
            </a:extLst>
          </p:cNvPr>
          <p:cNvSpPr/>
          <p:nvPr userDrawn="1"/>
        </p:nvSpPr>
        <p:spPr>
          <a:xfrm>
            <a:off x="0" y="6311900"/>
            <a:ext cx="12192000" cy="545123"/>
          </a:xfrm>
          <a:prstGeom prst="rect">
            <a:avLst/>
          </a:prstGeom>
          <a:solidFill>
            <a:srgbClr val="33007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5D70A95-E2F8-90EB-15C9-DF2A7F6B68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425" y="6184411"/>
            <a:ext cx="3457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92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5B56-D9E1-D94C-1586-5B947BD0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081C9-5A1A-32DF-1C6F-CCCE410B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21C33-9C73-0F3D-EBB1-5A230D792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B8659-F5B6-D8E5-1841-DB67DA5C8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C1D-BF79-42A8-A85B-9CD8DBD15F1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2235A-EA10-D610-AEE5-DE9D1441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EB309-1621-6E81-79F1-09D87839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C28-8155-48AC-AD65-35E4172C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15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C103-FEED-69D2-826A-F7373B5B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939556-8E99-569C-B468-C1143D98C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34193-A1D0-09E4-9C02-34E6ED73D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DB9BA-D8F1-BBFD-6F5A-891AB8C9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8C1D-BF79-42A8-A85B-9CD8DBD15F1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FA5EB-06F9-A8F0-9B7E-B3B90834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9F8FC-2EE4-1FB4-8FB8-04C8150EF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1AC28-8155-48AC-AD65-35E4172C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4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33CBA1-AE0C-FC19-3F5A-2758B29B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1780A-7867-EA0E-21C6-6F6ECDA91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C2975-8881-64B5-1F8D-365430282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C88C1D-BF79-42A8-A85B-9CD8DBD15F17}" type="datetimeFigureOut">
              <a:rPr lang="en-GB" smtClean="0"/>
              <a:t>09/07/2025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9FDF3-55BF-C5EE-DC26-B53682FF4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45579-DB19-CAA8-D6DB-0774011EC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61AC28-8155-48AC-AD65-35E4172C6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0OLiAa1fH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0OLiAa1fHI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s://www.mytransfusion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52AD67-C6C6-719A-9BFE-81F35490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5" y="2414336"/>
            <a:ext cx="6915620" cy="38576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6DA4A1-44C2-FC46-B550-50A3B8BAB1BB}"/>
              </a:ext>
            </a:extLst>
          </p:cNvPr>
          <p:cNvSpPr txBox="1">
            <a:spLocks/>
          </p:cNvSpPr>
          <p:nvPr/>
        </p:nvSpPr>
        <p:spPr>
          <a:xfrm>
            <a:off x="126123" y="586002"/>
            <a:ext cx="10515600" cy="10031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‘My </a:t>
            </a:r>
            <a:r>
              <a:rPr lang="en-GB" b="1" dirty="0"/>
              <a:t>Transfusion’ p</a:t>
            </a:r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atient </a:t>
            </a:r>
            <a:r>
              <a:rPr lang="en-GB" b="1" dirty="0"/>
              <a:t>a</a:t>
            </a:r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251138-78A2-36CE-41E8-AE8D1C7B5A97}"/>
              </a:ext>
            </a:extLst>
          </p:cNvPr>
          <p:cNvSpPr/>
          <p:nvPr/>
        </p:nvSpPr>
        <p:spPr>
          <a:xfrm>
            <a:off x="234407" y="1589104"/>
            <a:ext cx="5059488" cy="468289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For adult patients receiving transfusion and their carers/relatives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Covers the transfusion journey, transfusion risks, benefits and alternatives for patients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Based on current national guidelines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Created with insights from patients and healthcare professionals</a:t>
            </a:r>
            <a:endParaRPr lang="en-GB" sz="2400" b="1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6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ACDF-57D7-2B9D-D10E-3C98F0357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3" y="148557"/>
            <a:ext cx="12095747" cy="1325563"/>
          </a:xfrm>
        </p:spPr>
        <p:txBody>
          <a:bodyPr anchor="ctr">
            <a:normAutofit/>
          </a:bodyPr>
          <a:lstStyle/>
          <a:p>
            <a:r>
              <a:rPr lang="en-GB" sz="4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short video is now available to promote the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9810FA-9E2E-B743-1AD7-490CAB2CE3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3331" y="1609057"/>
            <a:ext cx="4351338" cy="4351338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EBBD788-2D7C-F6DB-1B3E-B6B87B04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467886"/>
              </a:solidFill>
            </a:endParaRPr>
          </a:p>
          <a:p>
            <a:pPr marL="0" indent="0">
              <a:buNone/>
            </a:pPr>
            <a:r>
              <a:rPr lang="en-US" dirty="0"/>
              <a:t>Here is the link for the short video on You Tube: </a:t>
            </a:r>
          </a:p>
          <a:p>
            <a:pPr marL="0" indent="0">
              <a:buNone/>
            </a:pPr>
            <a:r>
              <a:rPr lang="en-US" dirty="0">
                <a:solidFill>
                  <a:srgbClr val="467886"/>
                </a:solidFill>
                <a:hlinkClick r:id="rId3"/>
              </a:rPr>
              <a:t>https://www.youtube.com/watch?v=M0OLiAa1fHI</a:t>
            </a:r>
            <a:r>
              <a:rPr lang="en-US" dirty="0">
                <a:solidFill>
                  <a:srgbClr val="467886"/>
                </a:solidFill>
              </a:rPr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868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247A91-244A-C366-FDD2-D768967C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16" y="365125"/>
            <a:ext cx="12071683" cy="1325563"/>
          </a:xfrm>
        </p:spPr>
        <p:txBody>
          <a:bodyPr anchor="ctr">
            <a:normAutofit/>
          </a:bodyPr>
          <a:lstStyle/>
          <a:p>
            <a:r>
              <a:rPr lang="en-GB" sz="4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short video is now available to promote the app</a:t>
            </a:r>
          </a:p>
        </p:txBody>
      </p:sp>
      <p:pic>
        <p:nvPicPr>
          <p:cNvPr id="7" name="Online Media 6" title="MyTransfusion App - The UK's first patient-facing transfusion app">
            <a:hlinkClick r:id="" action="ppaction://media"/>
            <a:extLst>
              <a:ext uri="{FF2B5EF4-FFF2-40B4-BE49-F238E27FC236}">
                <a16:creationId xmlns:a16="http://schemas.microsoft.com/office/drawing/2014/main" id="{558F43E7-B0FB-87F5-7CE4-A6F2D832A55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461444"/>
            <a:ext cx="8345488" cy="47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0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5145-AFFE-471F-9A9F-B3DAC9E8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41" y="87254"/>
            <a:ext cx="10515600" cy="1325563"/>
          </a:xfrm>
        </p:spPr>
        <p:txBody>
          <a:bodyPr/>
          <a:lstStyle/>
          <a:p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Topics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0A6B28B-F487-88B0-411C-C63F025D39AB}"/>
              </a:ext>
            </a:extLst>
          </p:cNvPr>
          <p:cNvSpPr/>
          <p:nvPr/>
        </p:nvSpPr>
        <p:spPr>
          <a:xfrm>
            <a:off x="3376119" y="3615187"/>
            <a:ext cx="352657" cy="18445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CD59468-7634-65B4-4D21-855F00F4F533}"/>
              </a:ext>
            </a:extLst>
          </p:cNvPr>
          <p:cNvSpPr/>
          <p:nvPr/>
        </p:nvSpPr>
        <p:spPr>
          <a:xfrm>
            <a:off x="7841909" y="3615187"/>
            <a:ext cx="352657" cy="18445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34A1B0-2A85-A726-A8E8-16D2404C0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05" y="1540154"/>
            <a:ext cx="3154858" cy="4518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5986C4-598C-3D39-E3C4-8EFB6D455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32" y="2354215"/>
            <a:ext cx="4079766" cy="25219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8C1353-7C51-0952-44E5-B6121C462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517" y="1555347"/>
            <a:ext cx="3743978" cy="45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4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7BC22-C9ED-C488-76C6-86CC5AE8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56" y="178694"/>
            <a:ext cx="10515600" cy="1325563"/>
          </a:xfrm>
        </p:spPr>
        <p:txBody>
          <a:bodyPr/>
          <a:lstStyle/>
          <a:p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Favourites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A4440-3A69-C3CE-C620-43D82EC75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9" y="3429000"/>
            <a:ext cx="5429250" cy="2514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D301F9-7AE5-5186-FCA7-80120821E4A2}"/>
              </a:ext>
            </a:extLst>
          </p:cNvPr>
          <p:cNvSpPr/>
          <p:nvPr/>
        </p:nvSpPr>
        <p:spPr>
          <a:xfrm>
            <a:off x="1122978" y="5351492"/>
            <a:ext cx="1404594" cy="79185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1E9B15-CB4D-767C-B3BB-719C082DA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56" y="1727631"/>
            <a:ext cx="5829300" cy="952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1FB20C-3EB9-88C0-3EBA-B301572F0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091" y="2894120"/>
            <a:ext cx="5165904" cy="151863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527E18A-9BF6-E5BD-B3EC-13839EED9352}"/>
              </a:ext>
            </a:extLst>
          </p:cNvPr>
          <p:cNvSpPr/>
          <p:nvPr/>
        </p:nvSpPr>
        <p:spPr>
          <a:xfrm>
            <a:off x="5921442" y="3648722"/>
            <a:ext cx="624750" cy="33735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17F6B60-7315-92B9-6623-62F1DED2BAE2}"/>
              </a:ext>
            </a:extLst>
          </p:cNvPr>
          <p:cNvSpPr/>
          <p:nvPr/>
        </p:nvSpPr>
        <p:spPr>
          <a:xfrm rot="5400000">
            <a:off x="2702249" y="2885889"/>
            <a:ext cx="624750" cy="33735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14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07E39-1C72-D0B4-AAEA-3261F227D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821" y="-151662"/>
            <a:ext cx="10515600" cy="1325563"/>
          </a:xfrm>
        </p:spPr>
        <p:txBody>
          <a:bodyPr/>
          <a:lstStyle/>
          <a:p>
            <a:r>
              <a:rPr lang="en-GB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Download and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ECADB-0127-E9E0-67CA-4C37EBDE4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298" y="5571980"/>
            <a:ext cx="11353214" cy="599425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Or view web browser version: </a:t>
            </a: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https://www.mytransfusion.co.uk/</a:t>
            </a:r>
            <a:r>
              <a:rPr lang="en-GB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</p:txBody>
      </p:sp>
      <p:pic>
        <p:nvPicPr>
          <p:cNvPr id="6" name="Graphic 5" descr="Internet with solid fill">
            <a:extLst>
              <a:ext uri="{FF2B5EF4-FFF2-40B4-BE49-F238E27FC236}">
                <a16:creationId xmlns:a16="http://schemas.microsoft.com/office/drawing/2014/main" id="{A9AE4C92-0031-1888-DD16-02BEA3DC8A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893" y="5053211"/>
            <a:ext cx="1349405" cy="134940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270B1B5-F3BF-B9C6-FEB7-DE36CA07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278" y="1462622"/>
            <a:ext cx="2405987" cy="80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032871E-CA9F-13D5-819D-B38A2A07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70" y="1486412"/>
            <a:ext cx="2727434" cy="80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B1913205-F94C-0238-944E-79424E1D96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43" y="2590678"/>
            <a:ext cx="2319655" cy="2319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02686721-AFEB-9CF8-6A1A-F14BA19F3B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59" y="2509250"/>
            <a:ext cx="2268855" cy="2268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654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Acknowledgements</a:t>
            </a:r>
          </a:p>
        </p:txBody>
      </p:sp>
      <p:pic>
        <p:nvPicPr>
          <p:cNvPr id="6" name="Picture 5" descr="Heartshaped platelets suspended in the air">
            <a:extLst>
              <a:ext uri="{FF2B5EF4-FFF2-40B4-BE49-F238E27FC236}">
                <a16:creationId xmlns:a16="http://schemas.microsoft.com/office/drawing/2014/main" id="{7D5DE24C-D1AC-DE84-3CBA-8D74B28B7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13" y="1848945"/>
            <a:ext cx="4879166" cy="36589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D750EC-B22B-6700-58B4-C75BAC9B183D}"/>
              </a:ext>
            </a:extLst>
          </p:cNvPr>
          <p:cNvSpPr txBox="1"/>
          <p:nvPr/>
        </p:nvSpPr>
        <p:spPr>
          <a:xfrm>
            <a:off x="838200" y="2333038"/>
            <a:ext cx="57669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SHOT would like to extend our sincere gratitude to all who contributed to the creation of the My Transfusion app. </a:t>
            </a:r>
          </a:p>
          <a:p>
            <a:endParaRPr lang="en-GB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GB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 particular, we would like to thank the patient representatives who have shared their insights and experiences. </a:t>
            </a:r>
          </a:p>
        </p:txBody>
      </p:sp>
    </p:spTree>
    <p:extLst>
      <p:ext uri="{BB962C8B-B14F-4D97-AF65-F5344CB8AC3E}">
        <p14:creationId xmlns:p14="http://schemas.microsoft.com/office/powerpoint/2010/main" val="13201363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3407d87-667c-4b16-8386-38fe1939ae5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154</Words>
  <Application>Microsoft Office PowerPoint</Application>
  <PresentationFormat>Widescreen</PresentationFormat>
  <Paragraphs>20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Source Sans Pro</vt:lpstr>
      <vt:lpstr>Office Theme</vt:lpstr>
      <vt:lpstr>PowerPoint Presentation</vt:lpstr>
      <vt:lpstr>A short video is now available to promote the app</vt:lpstr>
      <vt:lpstr>A short video is now available to promote the app</vt:lpstr>
      <vt:lpstr>Topics</vt:lpstr>
      <vt:lpstr>Favourites</vt:lpstr>
      <vt:lpstr>Download and view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Victoria Tuckley</dc:creator>
  <cp:lastModifiedBy>Victoria Tuckley</cp:lastModifiedBy>
  <cp:revision>16</cp:revision>
  <dcterms:created xsi:type="dcterms:W3CDTF">2025-03-27T10:12:27Z</dcterms:created>
  <dcterms:modified xsi:type="dcterms:W3CDTF">2025-07-09T09:12:21Z</dcterms:modified>
</cp:coreProperties>
</file>