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4" r:id="rId2"/>
    <p:sldId id="265" r:id="rId3"/>
    <p:sldId id="267" r:id="rId4"/>
    <p:sldId id="268" r:id="rId5"/>
    <p:sldId id="261" r:id="rId6"/>
    <p:sldId id="27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7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6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35C4A-3430-416D-9027-D39175ADFD0C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16BE4F-F6E1-475E-BF2B-1A5CB601FE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8082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614EC-FAEE-3071-EE66-1AE032E153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68C7E5-9766-936D-F5E7-B8DA6A9C99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17534C-51EF-AF64-1A8B-648363DA8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0A364-3B70-44FC-ABDA-1C0D9E52CD16}" type="datetime1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382C97-70D5-A3DB-4FBD-A9AACEC36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A45CD7-B1E8-EB2D-7EE4-65519F1E5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2661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2836B-EDA2-5DC7-2DDF-25CEE21AF4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156D8E-74FA-BF52-F457-A7A1E9EDDE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4A210F-A889-27D8-0853-57E696A6FE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8841-B50B-44FD-B4DD-9E2EF4E9FC63}" type="datetime1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F75286-7D3E-2992-1FFF-86E36BCD4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EB766C-5239-0EDE-BA8A-5CB0D7338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2439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F0652F9-7BC7-749F-BC3F-6BA5A7CC5D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2D5405-A64F-26FC-3E6D-2BB89EBCFF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08FE0D-3948-E446-208B-FB146CC3E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FDAE0-9774-49A9-9BD1-5652FA81C797}" type="datetime1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6172B6-325D-D9AE-DBD8-0EE5B5EAD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CA540A-2C4A-532A-979A-8DBE97018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6051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E78B9-CF75-AA92-5CEA-AA3B9A0B7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1A2AD4-7AB4-49B4-3839-2A867B0402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DFDB6F-9755-73EC-38F6-90BF161F2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8940-B234-4647-8FD9-9B28383B5176}" type="datetime1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4045C8-12BB-894A-0FE1-EBAEAE1D5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4F297D-4208-3FEE-5D5A-CB4FB688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0221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1431F-DA5D-A2AD-8711-89FD33FC2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B3C773-638D-6F21-CE1D-2EF17D7A33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F51EB7-33C3-BFB9-5EE8-3DBDA5A6A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0599D-F16F-46E1-932A-2C8AA9250574}" type="datetime1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87BB75-5505-8C88-368B-9039DE0F1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9500F6-068B-02B2-0869-53D6E02DE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0720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1CF056-C36D-3982-0452-24D5EFFE4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5AE755-81B0-2B94-EB88-593CBAA57A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7033B8-317C-2D83-711F-9CC4D6BBDC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3581A8-266A-BACC-AE90-0F5CDD8E2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5C457-C8C5-4C41-9431-DE0F50FB4B55}" type="datetime1">
              <a:rPr lang="en-GB" smtClean="0"/>
              <a:t>02/02/2026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30E278-77DA-6145-39E9-5CC68313D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5E0876-E16A-98C1-F964-38D003458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7672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DD862-AB94-499A-0936-5ACA77F744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82CD9D-2B39-A99A-0838-3C7DC6F94E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A7A5D7-597F-7019-68D0-6C46B0F59D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FD30C1-153F-8B7F-940C-64410D8897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E7408A-9830-1408-79A1-B298F8E1B7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4E799B-E389-6EA3-F04E-EC412AEB9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52705-4928-4C2E-A418-FC9B0061D241}" type="datetime1">
              <a:rPr lang="en-GB" smtClean="0"/>
              <a:t>02/02/2026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2EAD86-6A7A-B039-9932-A3981CE11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D2853F-04B6-509B-25BF-A3FC02ED3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2968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A4FBC-331E-889F-85D0-A7B3D61DF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CA4C98-A61A-94C6-9D4F-0B4FB2282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0E8C-52F2-4EF6-89B7-57D06F8FBCB6}" type="datetime1">
              <a:rPr lang="en-GB" smtClean="0"/>
              <a:t>02/02/2026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2B7D9D-3AC3-270E-DEA0-B3583F239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735418-1DD9-D5DD-ECB1-0EDA1D34A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2164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09467E-15F7-F16B-7778-83838987A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44F34-70DC-40FA-9E60-4B0FB8EF7DFB}" type="datetime1">
              <a:rPr lang="en-GB" smtClean="0"/>
              <a:t>02/02/2026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351E60-D822-0C6C-ABBA-B1C3E43F4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88DBCF-6926-B653-7F64-47669438D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690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C1D958-739A-2C77-95AC-ED19A2180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CA1C5-D54B-7051-D7E1-C871B5D01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5C4FD8-0D1C-7CEE-9970-A231C689F3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7100B9-4B71-77E8-1F82-94B7F3B38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A68F9-EAE1-4A25-958D-2CED911B1ECB}" type="datetime1">
              <a:rPr lang="en-GB" smtClean="0"/>
              <a:t>02/02/2026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5A9956-CAE4-0C2D-44F1-7B9335CCE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EB36B8-58AA-CE7C-94CC-1F2790845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2409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BE309-0465-49CE-A3FF-D4423684E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6D0CA4-C078-7F4B-235B-CB83A3CACF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8008C6-FB01-C4F5-9AE9-C969755009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96C97D-64B5-74BF-A845-E9E277C1A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A4C44-3C97-49D2-9549-205F991D6C5C}" type="datetime1">
              <a:rPr lang="en-GB" smtClean="0"/>
              <a:t>02/02/2026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039498-2359-AB96-5627-86A8FA23B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C94AC1-2B72-0ED1-7CF1-9D8EB85E2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5242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56EA710-279C-C8BD-5CA4-25B8A0939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FEC94F-D2E7-E9CB-5D45-B0D17BCC91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69D2A7-B213-A008-2AE1-1321CACED1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074B86-ED52-459A-8F54-C103DB2D1C61}" type="datetime1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A2869B-6BE5-6BFA-1E32-3EAB6A9157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F4CBAF-BB3E-55A1-32E8-410F8EF977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8F84C6-88A8-4C85-A3D1-A6A3B0F06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5889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2.png"/><Relationship Id="rId7" Type="http://schemas.openxmlformats.org/officeDocument/2006/relationships/image" Target="../media/image6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gif"/><Relationship Id="rId4" Type="http://schemas.openxmlformats.org/officeDocument/2006/relationships/image" Target="../media/image3.png"/><Relationship Id="rId9" Type="http://schemas.openxmlformats.org/officeDocument/2006/relationships/image" Target="../media/image8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gif"/><Relationship Id="rId3" Type="http://schemas.openxmlformats.org/officeDocument/2006/relationships/image" Target="../media/image10.png"/><Relationship Id="rId7" Type="http://schemas.openxmlformats.org/officeDocument/2006/relationships/image" Target="../media/image6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gif"/><Relationship Id="rId5" Type="http://schemas.openxmlformats.org/officeDocument/2006/relationships/image" Target="../media/image12.png"/><Relationship Id="rId10" Type="http://schemas.openxmlformats.org/officeDocument/2006/relationships/image" Target="../media/image16.gif"/><Relationship Id="rId4" Type="http://schemas.openxmlformats.org/officeDocument/2006/relationships/image" Target="../media/image11.png"/><Relationship Id="rId9" Type="http://schemas.openxmlformats.org/officeDocument/2006/relationships/image" Target="../media/image15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gif"/><Relationship Id="rId3" Type="http://schemas.openxmlformats.org/officeDocument/2006/relationships/image" Target="../media/image17.png"/><Relationship Id="rId7" Type="http://schemas.openxmlformats.org/officeDocument/2006/relationships/image" Target="../media/image6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gif"/><Relationship Id="rId5" Type="http://schemas.openxmlformats.org/officeDocument/2006/relationships/image" Target="../media/image19.png"/><Relationship Id="rId10" Type="http://schemas.openxmlformats.org/officeDocument/2006/relationships/image" Target="../media/image23.gif"/><Relationship Id="rId4" Type="http://schemas.openxmlformats.org/officeDocument/2006/relationships/image" Target="../media/image18.png"/><Relationship Id="rId9" Type="http://schemas.openxmlformats.org/officeDocument/2006/relationships/image" Target="../media/image2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10F842-D2E5-BDE6-1B37-78B73E3C1E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E55851-B6D1-7338-0CF7-D701EEA24C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9909" y="2466253"/>
            <a:ext cx="7412182" cy="19254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1500" dirty="0"/>
              <a:t>A Neg </a:t>
            </a:r>
            <a:r>
              <a:rPr lang="en-GB" sz="11500"/>
              <a:t>Cryo</a:t>
            </a:r>
            <a:endParaRPr lang="en-GB" sz="115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29F8E71-4514-ED3C-5073-259446EFF409}"/>
              </a:ext>
            </a:extLst>
          </p:cNvPr>
          <p:cNvSpPr txBox="1"/>
          <p:nvPr/>
        </p:nvSpPr>
        <p:spPr>
          <a:xfrm>
            <a:off x="365760" y="100584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Major Haemorrhage Simulation Toolkit – Blood component bags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3C6F3D7-6D88-39A4-B330-7C4F57B0C7DC}"/>
              </a:ext>
            </a:extLst>
          </p:cNvPr>
          <p:cNvSpPr txBox="1"/>
          <p:nvPr/>
        </p:nvSpPr>
        <p:spPr>
          <a:xfrm>
            <a:off x="10393680" y="100584"/>
            <a:ext cx="1630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February 2026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5AD302-1695-B3C1-1C0A-A7BA51372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949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8ADCB5-AE9B-D9F5-8AFD-66F666A5E5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rcode">
            <a:extLst>
              <a:ext uri="{FF2B5EF4-FFF2-40B4-BE49-F238E27FC236}">
                <a16:creationId xmlns:a16="http://schemas.microsoft.com/office/drawing/2014/main" id="{26A93A9C-5074-872D-079A-0F370E59A64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184"/>
          <a:stretch>
            <a:fillRect/>
          </a:stretch>
        </p:blipFill>
        <p:spPr bwMode="auto">
          <a:xfrm>
            <a:off x="432845" y="3596561"/>
            <a:ext cx="1864144" cy="474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Barcode">
            <a:extLst>
              <a:ext uri="{FF2B5EF4-FFF2-40B4-BE49-F238E27FC236}">
                <a16:creationId xmlns:a16="http://schemas.microsoft.com/office/drawing/2014/main" id="{517A5B6D-E923-0B11-44E1-727A9785360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184"/>
          <a:stretch>
            <a:fillRect/>
          </a:stretch>
        </p:blipFill>
        <p:spPr bwMode="auto">
          <a:xfrm>
            <a:off x="6466300" y="3666266"/>
            <a:ext cx="1864144" cy="474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F318931-3ABC-3B88-1E55-6659D907EB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596" y="474457"/>
            <a:ext cx="2896004" cy="504895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B8A05DFA-EC5E-FF31-E6F8-E04768C20E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03729" y="427686"/>
            <a:ext cx="2848373" cy="552527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2C676C42-7C46-F8F3-999D-A031392FE17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8510" y="965255"/>
            <a:ext cx="3124636" cy="905001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A7647B15-05D8-E0E5-CAFA-3894450E11F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5398" y="1004393"/>
            <a:ext cx="3134162" cy="924054"/>
          </a:xfrm>
          <a:prstGeom prst="rect">
            <a:avLst/>
          </a:prstGeom>
        </p:spPr>
      </p:pic>
      <p:grpSp>
        <p:nvGrpSpPr>
          <p:cNvPr id="52" name="Group 51">
            <a:extLst>
              <a:ext uri="{FF2B5EF4-FFF2-40B4-BE49-F238E27FC236}">
                <a16:creationId xmlns:a16="http://schemas.microsoft.com/office/drawing/2014/main" id="{739EA57B-8515-3DDC-60EB-8964A4BB0435}"/>
              </a:ext>
            </a:extLst>
          </p:cNvPr>
          <p:cNvGrpSpPr/>
          <p:nvPr/>
        </p:nvGrpSpPr>
        <p:grpSpPr>
          <a:xfrm>
            <a:off x="325709" y="382904"/>
            <a:ext cx="5770291" cy="6092192"/>
            <a:chOff x="325709" y="382904"/>
            <a:chExt cx="5770291" cy="6092192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D9281D90-7D41-C1A8-8D6A-8453092D4242}"/>
                </a:ext>
              </a:extLst>
            </p:cNvPr>
            <p:cNvGrpSpPr/>
            <p:nvPr/>
          </p:nvGrpSpPr>
          <p:grpSpPr>
            <a:xfrm>
              <a:off x="325709" y="382904"/>
              <a:ext cx="5770291" cy="6092192"/>
              <a:chOff x="325709" y="382904"/>
              <a:chExt cx="5770291" cy="6092192"/>
            </a:xfrm>
          </p:grpSpPr>
          <p:grpSp>
            <p:nvGrpSpPr>
              <p:cNvPr id="17" name="Group 16">
                <a:extLst>
                  <a:ext uri="{FF2B5EF4-FFF2-40B4-BE49-F238E27FC236}">
                    <a16:creationId xmlns:a16="http://schemas.microsoft.com/office/drawing/2014/main" id="{24864027-EB07-C86C-FFB2-ECB0BA3151C8}"/>
                  </a:ext>
                </a:extLst>
              </p:cNvPr>
              <p:cNvGrpSpPr/>
              <p:nvPr/>
            </p:nvGrpSpPr>
            <p:grpSpPr>
              <a:xfrm>
                <a:off x="325709" y="382904"/>
                <a:ext cx="5770291" cy="6092192"/>
                <a:chOff x="146457" y="290945"/>
                <a:chExt cx="5770291" cy="6092192"/>
              </a:xfrm>
            </p:grpSpPr>
            <p:sp>
              <p:nvSpPr>
                <p:cNvPr id="102" name="TextBox 101">
                  <a:extLst>
                    <a:ext uri="{FF2B5EF4-FFF2-40B4-BE49-F238E27FC236}">
                      <a16:creationId xmlns:a16="http://schemas.microsoft.com/office/drawing/2014/main" id="{04F4FD50-9C56-5724-30B1-A7966321BF4B}"/>
                    </a:ext>
                  </a:extLst>
                </p:cNvPr>
                <p:cNvSpPr txBox="1"/>
                <p:nvPr/>
              </p:nvSpPr>
              <p:spPr>
                <a:xfrm>
                  <a:off x="3232430" y="5664222"/>
                  <a:ext cx="2684318" cy="71891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NEG: HT, K 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NBS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Date Bled: 22 June 2025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16" name="Group 15">
                  <a:extLst>
                    <a:ext uri="{FF2B5EF4-FFF2-40B4-BE49-F238E27FC236}">
                      <a16:creationId xmlns:a16="http://schemas.microsoft.com/office/drawing/2014/main" id="{1B86622D-7055-F50C-D6EA-0C1B4ADE440B}"/>
                    </a:ext>
                  </a:extLst>
                </p:cNvPr>
                <p:cNvGrpSpPr/>
                <p:nvPr/>
              </p:nvGrpSpPr>
              <p:grpSpPr>
                <a:xfrm>
                  <a:off x="146457" y="290945"/>
                  <a:ext cx="5385023" cy="6092192"/>
                  <a:chOff x="146457" y="290945"/>
                  <a:chExt cx="5385023" cy="6092192"/>
                </a:xfrm>
              </p:grpSpPr>
              <p:sp>
                <p:nvSpPr>
                  <p:cNvPr id="61" name="Rectangle 60">
                    <a:extLst>
                      <a:ext uri="{FF2B5EF4-FFF2-40B4-BE49-F238E27FC236}">
                        <a16:creationId xmlns:a16="http://schemas.microsoft.com/office/drawing/2014/main" id="{708622D7-630E-969E-E318-6BFA63CD33B8}"/>
                      </a:ext>
                    </a:extLst>
                  </p:cNvPr>
                  <p:cNvSpPr/>
                  <p:nvPr/>
                </p:nvSpPr>
                <p:spPr>
                  <a:xfrm>
                    <a:off x="3230348" y="3504602"/>
                    <a:ext cx="2123052" cy="402213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2400" b="1" dirty="0"/>
                      <a:t>Rh D Negative</a:t>
                    </a:r>
                  </a:p>
                </p:txBody>
              </p:sp>
              <p:sp>
                <p:nvSpPr>
                  <p:cNvPr id="87" name="TextBox 86">
                    <a:extLst>
                      <a:ext uri="{FF2B5EF4-FFF2-40B4-BE49-F238E27FC236}">
                        <a16:creationId xmlns:a16="http://schemas.microsoft.com/office/drawing/2014/main" id="{12B3FAC6-8ED7-00DC-8EF5-512B03B17864}"/>
                      </a:ext>
                    </a:extLst>
                  </p:cNvPr>
                  <p:cNvSpPr txBox="1"/>
                  <p:nvPr/>
                </p:nvSpPr>
                <p:spPr>
                  <a:xfrm>
                    <a:off x="3129554" y="3933655"/>
                    <a:ext cx="2324639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200" b="1" dirty="0"/>
                      <a:t>Expiry Date: </a:t>
                    </a:r>
                    <a:r>
                      <a:rPr lang="en-GB" sz="1400" dirty="0"/>
                      <a:t>25 - May- 2065</a:t>
                    </a:r>
                  </a:p>
                </p:txBody>
              </p:sp>
              <p:grpSp>
                <p:nvGrpSpPr>
                  <p:cNvPr id="101" name="Group 100">
                    <a:extLst>
                      <a:ext uri="{FF2B5EF4-FFF2-40B4-BE49-F238E27FC236}">
                        <a16:creationId xmlns:a16="http://schemas.microsoft.com/office/drawing/2014/main" id="{96AB9ECE-4F5E-8A73-356E-CEBE2F87D2C0}"/>
                      </a:ext>
                    </a:extLst>
                  </p:cNvPr>
                  <p:cNvGrpSpPr/>
                  <p:nvPr/>
                </p:nvGrpSpPr>
                <p:grpSpPr>
                  <a:xfrm>
                    <a:off x="3249014" y="4934716"/>
                    <a:ext cx="2282466" cy="828731"/>
                    <a:chOff x="3230348" y="4821095"/>
                    <a:chExt cx="2347773" cy="828731"/>
                  </a:xfrm>
                </p:grpSpPr>
                <p:sp>
                  <p:nvSpPr>
                    <p:cNvPr id="98" name="TextBox 97">
                      <a:extLst>
                        <a:ext uri="{FF2B5EF4-FFF2-40B4-BE49-F238E27FC236}">
                          <a16:creationId xmlns:a16="http://schemas.microsoft.com/office/drawing/2014/main" id="{2EB392B8-088D-2B77-975F-C921BF8D44E8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230348" y="5046596"/>
                      <a:ext cx="2347773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b="1" dirty="0"/>
                        <a:t>D       C       E      c       e</a:t>
                      </a:r>
                    </a:p>
                  </p:txBody>
                </p:sp>
                <p:sp>
                  <p:nvSpPr>
                    <p:cNvPr id="99" name="TextBox 98">
                      <a:extLst>
                        <a:ext uri="{FF2B5EF4-FFF2-40B4-BE49-F238E27FC236}">
                          <a16:creationId xmlns:a16="http://schemas.microsoft.com/office/drawing/2014/main" id="{0A3C79CD-3752-6E24-B0B4-04211FF1786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230348" y="5280494"/>
                      <a:ext cx="2347773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b="1" dirty="0"/>
                        <a:t> -         -         -      +       +</a:t>
                      </a:r>
                    </a:p>
                  </p:txBody>
                </p:sp>
                <p:sp>
                  <p:nvSpPr>
                    <p:cNvPr id="100" name="TextBox 99">
                      <a:extLst>
                        <a:ext uri="{FF2B5EF4-FFF2-40B4-BE49-F238E27FC236}">
                          <a16:creationId xmlns:a16="http://schemas.microsoft.com/office/drawing/2014/main" id="{52370FD9-DC37-8C40-3AD7-EB888F95E251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301990" y="4821095"/>
                      <a:ext cx="2077157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sz="1400" b="1" dirty="0"/>
                        <a:t>Additional Information</a:t>
                      </a:r>
                    </a:p>
                  </p:txBody>
                </p:sp>
              </p:grpSp>
              <p:grpSp>
                <p:nvGrpSpPr>
                  <p:cNvPr id="15" name="Group 14">
                    <a:extLst>
                      <a:ext uri="{FF2B5EF4-FFF2-40B4-BE49-F238E27FC236}">
                        <a16:creationId xmlns:a16="http://schemas.microsoft.com/office/drawing/2014/main" id="{3154E398-D79E-0A8B-B371-201CB8617C8F}"/>
                      </a:ext>
                    </a:extLst>
                  </p:cNvPr>
                  <p:cNvGrpSpPr/>
                  <p:nvPr/>
                </p:nvGrpSpPr>
                <p:grpSpPr>
                  <a:xfrm>
                    <a:off x="146457" y="290945"/>
                    <a:ext cx="5307736" cy="6092192"/>
                    <a:chOff x="146457" y="290945"/>
                    <a:chExt cx="5307736" cy="6092192"/>
                  </a:xfrm>
                </p:grpSpPr>
                <p:grpSp>
                  <p:nvGrpSpPr>
                    <p:cNvPr id="14" name="Group 13">
                      <a:extLst>
                        <a:ext uri="{FF2B5EF4-FFF2-40B4-BE49-F238E27FC236}">
                          <a16:creationId xmlns:a16="http://schemas.microsoft.com/office/drawing/2014/main" id="{500AF4FB-57B8-CF81-C67C-E4514D1923A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46457" y="290945"/>
                      <a:ext cx="5307736" cy="6092192"/>
                      <a:chOff x="197428" y="290945"/>
                      <a:chExt cx="5307736" cy="6092192"/>
                    </a:xfrm>
                  </p:grpSpPr>
                  <p:sp>
                    <p:nvSpPr>
                      <p:cNvPr id="25" name="Rectangle 24">
                        <a:extLst>
                          <a:ext uri="{FF2B5EF4-FFF2-40B4-BE49-F238E27FC236}">
                            <a16:creationId xmlns:a16="http://schemas.microsoft.com/office/drawing/2014/main" id="{EA44A93A-EA0C-AF7E-95BB-52D290DD7FE4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97428" y="290945"/>
                        <a:ext cx="5307736" cy="6092192"/>
                      </a:xfrm>
                      <a:prstGeom prst="rect">
                        <a:avLst/>
                      </a:prstGeom>
                      <a:noFill/>
                      <a:ln w="12700" cap="flat" cmpd="sng" algn="ctr">
                        <a:solidFill>
                          <a:sysClr val="windowText" lastClr="000000"/>
                        </a:solidFill>
                        <a:prstDash val="solid"/>
                        <a:miter lim="800000"/>
                      </a:ln>
                      <a:effectLst/>
                    </p:spPr>
                    <p:txBody>
                      <a:bodyPr rot="0" spcFirstLastPara="0" vert="horz" wrap="square" lIns="91440" tIns="45720" rIns="91440" bIns="4572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GB" sz="18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ysClr val="window" lastClr="FFFFFF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grpSp>
                    <p:nvGrpSpPr>
                      <p:cNvPr id="36" name="Group 35">
                        <a:extLst>
                          <a:ext uri="{FF2B5EF4-FFF2-40B4-BE49-F238E27FC236}">
                            <a16:creationId xmlns:a16="http://schemas.microsoft.com/office/drawing/2014/main" id="{6998D3C9-3CB2-CE98-0AEE-F4E325254C95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241421" y="3576489"/>
                        <a:ext cx="2754031" cy="1691934"/>
                        <a:chOff x="-41797" y="372190"/>
                        <a:chExt cx="2043297" cy="1078695"/>
                      </a:xfrm>
                    </p:grpSpPr>
                    <p:sp>
                      <p:nvSpPr>
                        <p:cNvPr id="39" name="Text Box 27">
                          <a:extLst>
                            <a:ext uri="{FF2B5EF4-FFF2-40B4-BE49-F238E27FC236}">
                              <a16:creationId xmlns:a16="http://schemas.microsoft.com/office/drawing/2014/main" id="{959E9E85-8B2D-0034-3783-2568AB350AD0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-41797" y="691595"/>
                          <a:ext cx="1879905" cy="759290"/>
                        </a:xfrm>
                        <a:prstGeom prst="rect">
                          <a:avLst/>
                        </a:prstGeom>
                        <a:solidFill>
                          <a:sysClr val="window" lastClr="FFFFFF"/>
                        </a:solidFill>
                        <a:ln w="6350">
                          <a:noFill/>
                        </a:ln>
                      </p:spPr>
                      <p:txBody>
                        <a:bodyPr rot="0" spcFirstLastPara="0" vert="horz" wrap="squar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This component was collected in CPD anticoagulant.</a:t>
                          </a:r>
                        </a:p>
                        <a:p>
                          <a:pPr lvl="0">
                            <a:lnSpc>
                              <a:spcPct val="115000"/>
                            </a:lnSpc>
                            <a:defRPr/>
                          </a:pPr>
                          <a:endParaRPr lang="en-GB" sz="800" dirty="0"/>
                        </a:p>
                        <a:p>
                          <a:pPr lvl="0">
                            <a:lnSpc>
                              <a:spcPct val="115000"/>
                            </a:lnSpc>
                            <a:defRPr/>
                          </a:pPr>
                          <a:r>
                            <a:rPr lang="en-GB" sz="800" dirty="0"/>
                            <a:t>Once thawed use within 4hrs</a:t>
                          </a: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		</a:t>
                          </a:r>
                          <a:r>
                            <a:rPr kumimoji="0" lang="en-GB" sz="6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kumimoji="0" lang="en-GB" sz="11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  <p:sp>
                      <p:nvSpPr>
                        <p:cNvPr id="41" name="Text Box 3">
                          <a:extLst>
                            <a:ext uri="{FF2B5EF4-FFF2-40B4-BE49-F238E27FC236}">
                              <a16:creationId xmlns:a16="http://schemas.microsoft.com/office/drawing/2014/main" id="{1ADDC900-9750-DF6C-21B5-5173AD96EA05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1423549" y="372190"/>
                          <a:ext cx="577951" cy="302514"/>
                        </a:xfrm>
                        <a:prstGeom prst="rect">
                          <a:avLst/>
                        </a:prstGeom>
                        <a:solidFill>
                          <a:sysClr val="window" lastClr="FFFFFF"/>
                        </a:solidFill>
                        <a:ln w="6350">
                          <a:noFill/>
                        </a:ln>
                      </p:spPr>
                      <p:txBody>
                        <a:bodyPr rot="0" spcFirstLastPara="0" vert="horz" wrap="squar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1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Volume 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1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280 ml</a:t>
                          </a:r>
                          <a:endParaRPr kumimoji="0" lang="en-GB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</p:grpSp>
                </p:grpSp>
                <p:sp>
                  <p:nvSpPr>
                    <p:cNvPr id="45" name="TextBox 44">
                      <a:extLst>
                        <a:ext uri="{FF2B5EF4-FFF2-40B4-BE49-F238E27FC236}">
                          <a16:creationId xmlns:a16="http://schemas.microsoft.com/office/drawing/2014/main" id="{132984CF-89CA-C634-5413-C6F796B6CEAA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5266" y="2057736"/>
                      <a:ext cx="3189751" cy="294183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CRYOPRECIPITATE POOLED LD</a:t>
                      </a:r>
                      <a:endParaRPr kumimoji="0" lang="en-GB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7" name="TextBox 46">
                      <a:extLst>
                        <a:ext uri="{FF2B5EF4-FFF2-40B4-BE49-F238E27FC236}">
                          <a16:creationId xmlns:a16="http://schemas.microsoft.com/office/drawing/2014/main" id="{DC083879-AFC5-CDFF-FE9B-43C6FC6A1A99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83551" y="2365851"/>
                      <a:ext cx="1545348" cy="260584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STORE AT &lt;25</a:t>
                      </a:r>
                      <a:r>
                        <a:rPr kumimoji="0" lang="en-GB" sz="1000" b="1" i="0" u="none" strike="noStrike" kern="0" cap="none" spc="0" normalizeH="0" baseline="3000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endParaRPr kumimoji="0" lang="en-GB" sz="4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9" name="TextBox 48">
                      <a:extLst>
                        <a:ext uri="{FF2B5EF4-FFF2-40B4-BE49-F238E27FC236}">
                          <a16:creationId xmlns:a16="http://schemas.microsoft.com/office/drawing/2014/main" id="{FAD15EB8-5CE9-5D90-00CF-0EC0324FB678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5266" y="2603212"/>
                      <a:ext cx="2896462" cy="793230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not be used if there are visible signs of deterioration.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0" dirty="0">
                          <a:solidFill>
                            <a:sysClr val="windowText" lastClr="000000"/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be administered through a suitable transfusion set incorporating a 170mm filter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may transmit infection </a:t>
                      </a:r>
                      <a:endParaRPr kumimoji="0" lang="en-GB" sz="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pic>
                <p:nvPicPr>
                  <p:cNvPr id="1030" name="Picture 6" descr="Barcode">
                    <a:extLst>
                      <a:ext uri="{FF2B5EF4-FFF2-40B4-BE49-F238E27FC236}">
                        <a16:creationId xmlns:a16="http://schemas.microsoft.com/office/drawing/2014/main" id="{9F02A0E0-DEDD-655C-45E8-B1B61F060DDB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7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b="24524"/>
                  <a:stretch>
                    <a:fillRect/>
                  </a:stretch>
                </p:blipFill>
                <p:spPr bwMode="auto">
                  <a:xfrm>
                    <a:off x="3249014" y="4258753"/>
                    <a:ext cx="2104386" cy="645658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</p:grpSp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3348244B-194A-1059-251D-51E165501A24}"/>
                  </a:ext>
                </a:extLst>
              </p:cNvPr>
              <p:cNvSpPr/>
              <p:nvPr/>
            </p:nvSpPr>
            <p:spPr>
              <a:xfrm>
                <a:off x="3773078" y="1769065"/>
                <a:ext cx="1545348" cy="2215991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en-US" sz="13800" b="1" cap="none" spc="0" dirty="0">
                    <a:ln w="38100">
                      <a:solidFill>
                        <a:schemeClr val="tx1"/>
                      </a:solidFill>
                      <a:prstDash val="solid"/>
                    </a:ln>
                    <a:solidFill>
                      <a:srgbClr val="FFFFFF"/>
                    </a:solidFill>
                    <a:effectLst>
                      <a:outerShdw blurRad="38100" dist="22860" dir="5400000" algn="tl" rotWithShape="0">
                        <a:srgbClr val="000000">
                          <a:alpha val="30000"/>
                        </a:srgbClr>
                      </a:outerShdw>
                    </a:effectLst>
                  </a:rPr>
                  <a:t>A</a:t>
                </a:r>
              </a:p>
            </p:txBody>
          </p:sp>
          <p:pic>
            <p:nvPicPr>
              <p:cNvPr id="5124" name="Picture 4" descr="Barcode">
                <a:extLst>
                  <a:ext uri="{FF2B5EF4-FFF2-40B4-BE49-F238E27FC236}">
                    <a16:creationId xmlns:a16="http://schemas.microsoft.com/office/drawing/2014/main" id="{8E9056CE-2630-6838-692B-FADB45F6CEB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24861"/>
              <a:stretch>
                <a:fillRect/>
              </a:stretch>
            </p:blipFill>
            <p:spPr bwMode="auto">
              <a:xfrm>
                <a:off x="4142130" y="1634392"/>
                <a:ext cx="1126921" cy="41918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2050" name="Picture 2" descr="Barcode">
              <a:extLst>
                <a:ext uri="{FF2B5EF4-FFF2-40B4-BE49-F238E27FC236}">
                  <a16:creationId xmlns:a16="http://schemas.microsoft.com/office/drawing/2014/main" id="{D43EE8AD-0AB1-9AD1-7067-5B767CC2406E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5090"/>
            <a:stretch>
              <a:fillRect/>
            </a:stretch>
          </p:blipFill>
          <p:spPr bwMode="auto">
            <a:xfrm>
              <a:off x="4142130" y="1102233"/>
              <a:ext cx="1126921" cy="4179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0F49ACA6-06BB-F5A6-3431-F5342002E663}"/>
              </a:ext>
            </a:extLst>
          </p:cNvPr>
          <p:cNvGrpSpPr/>
          <p:nvPr/>
        </p:nvGrpSpPr>
        <p:grpSpPr>
          <a:xfrm>
            <a:off x="6350876" y="382904"/>
            <a:ext cx="5770291" cy="6092192"/>
            <a:chOff x="6350876" y="382904"/>
            <a:chExt cx="5770291" cy="6092192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37272E68-8179-8889-FC22-35C81AEB41C2}"/>
                </a:ext>
              </a:extLst>
            </p:cNvPr>
            <p:cNvGrpSpPr/>
            <p:nvPr/>
          </p:nvGrpSpPr>
          <p:grpSpPr>
            <a:xfrm>
              <a:off x="6350876" y="382904"/>
              <a:ext cx="5770291" cy="6092192"/>
              <a:chOff x="325709" y="382904"/>
              <a:chExt cx="5770291" cy="6092192"/>
            </a:xfrm>
          </p:grpSpPr>
          <p:grpSp>
            <p:nvGrpSpPr>
              <p:cNvPr id="7" name="Group 6">
                <a:extLst>
                  <a:ext uri="{FF2B5EF4-FFF2-40B4-BE49-F238E27FC236}">
                    <a16:creationId xmlns:a16="http://schemas.microsoft.com/office/drawing/2014/main" id="{E8F85998-B3C1-1132-0BC7-D4AAABF34C67}"/>
                  </a:ext>
                </a:extLst>
              </p:cNvPr>
              <p:cNvGrpSpPr/>
              <p:nvPr/>
            </p:nvGrpSpPr>
            <p:grpSpPr>
              <a:xfrm>
                <a:off x="325709" y="382904"/>
                <a:ext cx="5770291" cy="6092192"/>
                <a:chOff x="146457" y="290945"/>
                <a:chExt cx="5770291" cy="6092192"/>
              </a:xfrm>
            </p:grpSpPr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41E34164-EB64-D5E3-F5B9-9C155A44B4A4}"/>
                    </a:ext>
                  </a:extLst>
                </p:cNvPr>
                <p:cNvSpPr txBox="1"/>
                <p:nvPr/>
              </p:nvSpPr>
              <p:spPr>
                <a:xfrm>
                  <a:off x="3232430" y="5664222"/>
                  <a:ext cx="2684318" cy="71891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NEG: HT, K 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NBS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Date Bled: 22 June 2025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21" name="Group 20">
                  <a:extLst>
                    <a:ext uri="{FF2B5EF4-FFF2-40B4-BE49-F238E27FC236}">
                      <a16:creationId xmlns:a16="http://schemas.microsoft.com/office/drawing/2014/main" id="{C1333B11-C44D-29F4-B84E-9A5E40680D55}"/>
                    </a:ext>
                  </a:extLst>
                </p:cNvPr>
                <p:cNvGrpSpPr/>
                <p:nvPr/>
              </p:nvGrpSpPr>
              <p:grpSpPr>
                <a:xfrm>
                  <a:off x="146457" y="290945"/>
                  <a:ext cx="5385023" cy="6092192"/>
                  <a:chOff x="146457" y="290945"/>
                  <a:chExt cx="5385023" cy="6092192"/>
                </a:xfrm>
              </p:grpSpPr>
              <p:sp>
                <p:nvSpPr>
                  <p:cNvPr id="23" name="Rectangle 22">
                    <a:extLst>
                      <a:ext uri="{FF2B5EF4-FFF2-40B4-BE49-F238E27FC236}">
                        <a16:creationId xmlns:a16="http://schemas.microsoft.com/office/drawing/2014/main" id="{FCB17585-85A8-9BEC-9D54-B6B302B58B98}"/>
                      </a:ext>
                    </a:extLst>
                  </p:cNvPr>
                  <p:cNvSpPr/>
                  <p:nvPr/>
                </p:nvSpPr>
                <p:spPr>
                  <a:xfrm>
                    <a:off x="3230348" y="3504602"/>
                    <a:ext cx="2123052" cy="402213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2400" b="1" dirty="0"/>
                      <a:t>Rh D Negative</a:t>
                    </a:r>
                  </a:p>
                </p:txBody>
              </p:sp>
              <p:sp>
                <p:nvSpPr>
                  <p:cNvPr id="26" name="TextBox 25">
                    <a:extLst>
                      <a:ext uri="{FF2B5EF4-FFF2-40B4-BE49-F238E27FC236}">
                        <a16:creationId xmlns:a16="http://schemas.microsoft.com/office/drawing/2014/main" id="{79759571-BD19-6E2D-8739-BF0CDD2CD5BF}"/>
                      </a:ext>
                    </a:extLst>
                  </p:cNvPr>
                  <p:cNvSpPr txBox="1"/>
                  <p:nvPr/>
                </p:nvSpPr>
                <p:spPr>
                  <a:xfrm>
                    <a:off x="3129554" y="3933655"/>
                    <a:ext cx="2324639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200" b="1" dirty="0"/>
                      <a:t>Expiry Date: </a:t>
                    </a:r>
                    <a:r>
                      <a:rPr lang="en-GB" sz="1400" dirty="0"/>
                      <a:t>25 - May- 2065</a:t>
                    </a:r>
                  </a:p>
                </p:txBody>
              </p:sp>
              <p:grpSp>
                <p:nvGrpSpPr>
                  <p:cNvPr id="27" name="Group 26">
                    <a:extLst>
                      <a:ext uri="{FF2B5EF4-FFF2-40B4-BE49-F238E27FC236}">
                        <a16:creationId xmlns:a16="http://schemas.microsoft.com/office/drawing/2014/main" id="{063F6142-805B-FA6A-3F73-218B3013E7D5}"/>
                      </a:ext>
                    </a:extLst>
                  </p:cNvPr>
                  <p:cNvGrpSpPr/>
                  <p:nvPr/>
                </p:nvGrpSpPr>
                <p:grpSpPr>
                  <a:xfrm>
                    <a:off x="3249014" y="4934716"/>
                    <a:ext cx="2282466" cy="828731"/>
                    <a:chOff x="3230348" y="4821095"/>
                    <a:chExt cx="2347773" cy="828731"/>
                  </a:xfrm>
                </p:grpSpPr>
                <p:sp>
                  <p:nvSpPr>
                    <p:cNvPr id="40" name="TextBox 39">
                      <a:extLst>
                        <a:ext uri="{FF2B5EF4-FFF2-40B4-BE49-F238E27FC236}">
                          <a16:creationId xmlns:a16="http://schemas.microsoft.com/office/drawing/2014/main" id="{998ED6C7-05E6-50C6-8B07-6B3FF942386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230348" y="5046596"/>
                      <a:ext cx="2347773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b="1" dirty="0"/>
                        <a:t>D       C       E      c       e</a:t>
                      </a:r>
                    </a:p>
                  </p:txBody>
                </p:sp>
                <p:sp>
                  <p:nvSpPr>
                    <p:cNvPr id="43" name="TextBox 42">
                      <a:extLst>
                        <a:ext uri="{FF2B5EF4-FFF2-40B4-BE49-F238E27FC236}">
                          <a16:creationId xmlns:a16="http://schemas.microsoft.com/office/drawing/2014/main" id="{B1AA11E9-5477-D04A-9A50-9E199D059FE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230348" y="5280494"/>
                      <a:ext cx="2347773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b="1" dirty="0"/>
                        <a:t> -         -         -      +       +</a:t>
                      </a:r>
                    </a:p>
                  </p:txBody>
                </p:sp>
                <p:sp>
                  <p:nvSpPr>
                    <p:cNvPr id="44" name="TextBox 43">
                      <a:extLst>
                        <a:ext uri="{FF2B5EF4-FFF2-40B4-BE49-F238E27FC236}">
                          <a16:creationId xmlns:a16="http://schemas.microsoft.com/office/drawing/2014/main" id="{29A731DA-9926-5A4F-474D-02498F67432A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301990" y="4821095"/>
                      <a:ext cx="2077157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sz="1400" b="1" dirty="0"/>
                        <a:t>Additional Information</a:t>
                      </a:r>
                    </a:p>
                  </p:txBody>
                </p:sp>
              </p:grpSp>
              <p:grpSp>
                <p:nvGrpSpPr>
                  <p:cNvPr id="28" name="Group 27">
                    <a:extLst>
                      <a:ext uri="{FF2B5EF4-FFF2-40B4-BE49-F238E27FC236}">
                        <a16:creationId xmlns:a16="http://schemas.microsoft.com/office/drawing/2014/main" id="{D42C5084-7B28-C2CA-40C3-011BC157A51D}"/>
                      </a:ext>
                    </a:extLst>
                  </p:cNvPr>
                  <p:cNvGrpSpPr/>
                  <p:nvPr/>
                </p:nvGrpSpPr>
                <p:grpSpPr>
                  <a:xfrm>
                    <a:off x="146457" y="290945"/>
                    <a:ext cx="5307736" cy="6092192"/>
                    <a:chOff x="146457" y="290945"/>
                    <a:chExt cx="5307736" cy="6092192"/>
                  </a:xfrm>
                </p:grpSpPr>
                <p:grpSp>
                  <p:nvGrpSpPr>
                    <p:cNvPr id="30" name="Group 29">
                      <a:extLst>
                        <a:ext uri="{FF2B5EF4-FFF2-40B4-BE49-F238E27FC236}">
                          <a16:creationId xmlns:a16="http://schemas.microsoft.com/office/drawing/2014/main" id="{4D505C88-36EA-E371-2AA5-CBA4F5F2503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46457" y="290945"/>
                      <a:ext cx="5307736" cy="6092192"/>
                      <a:chOff x="197428" y="290945"/>
                      <a:chExt cx="5307736" cy="6092192"/>
                    </a:xfrm>
                  </p:grpSpPr>
                  <p:sp>
                    <p:nvSpPr>
                      <p:cNvPr id="34" name="Rectangle 33">
                        <a:extLst>
                          <a:ext uri="{FF2B5EF4-FFF2-40B4-BE49-F238E27FC236}">
                            <a16:creationId xmlns:a16="http://schemas.microsoft.com/office/drawing/2014/main" id="{D0BEDBE2-F3B5-AC17-2DEE-A52D3564044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97428" y="290945"/>
                        <a:ext cx="5307736" cy="6092192"/>
                      </a:xfrm>
                      <a:prstGeom prst="rect">
                        <a:avLst/>
                      </a:prstGeom>
                      <a:noFill/>
                      <a:ln w="12700" cap="flat" cmpd="sng" algn="ctr">
                        <a:solidFill>
                          <a:sysClr val="windowText" lastClr="000000"/>
                        </a:solidFill>
                        <a:prstDash val="solid"/>
                        <a:miter lim="800000"/>
                      </a:ln>
                      <a:effectLst/>
                    </p:spPr>
                    <p:txBody>
                      <a:bodyPr rot="0" spcFirstLastPara="0" vert="horz" wrap="square" lIns="91440" tIns="45720" rIns="91440" bIns="4572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GB" sz="18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ysClr val="window" lastClr="FFFFFF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grpSp>
                    <p:nvGrpSpPr>
                      <p:cNvPr id="35" name="Group 34">
                        <a:extLst>
                          <a:ext uri="{FF2B5EF4-FFF2-40B4-BE49-F238E27FC236}">
                            <a16:creationId xmlns:a16="http://schemas.microsoft.com/office/drawing/2014/main" id="{B6F80057-42A8-0C1A-B601-1D542C2D1ECF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241421" y="3576489"/>
                        <a:ext cx="2754031" cy="1691934"/>
                        <a:chOff x="-41797" y="372190"/>
                        <a:chExt cx="2043297" cy="1078695"/>
                      </a:xfrm>
                    </p:grpSpPr>
                    <p:sp>
                      <p:nvSpPr>
                        <p:cNvPr id="37" name="Text Box 27">
                          <a:extLst>
                            <a:ext uri="{FF2B5EF4-FFF2-40B4-BE49-F238E27FC236}">
                              <a16:creationId xmlns:a16="http://schemas.microsoft.com/office/drawing/2014/main" id="{8A9649B7-9106-F8E7-AD89-9743775E7DAE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-41797" y="691595"/>
                          <a:ext cx="1879905" cy="759290"/>
                        </a:xfrm>
                        <a:prstGeom prst="rect">
                          <a:avLst/>
                        </a:prstGeom>
                        <a:solidFill>
                          <a:sysClr val="window" lastClr="FFFFFF"/>
                        </a:solidFill>
                        <a:ln w="6350">
                          <a:noFill/>
                        </a:ln>
                      </p:spPr>
                      <p:txBody>
                        <a:bodyPr rot="0" spcFirstLastPara="0" vert="horz" wrap="squar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This component was collected in CPD anticoagulant.</a:t>
                          </a:r>
                        </a:p>
                        <a:p>
                          <a:pPr lvl="0">
                            <a:lnSpc>
                              <a:spcPct val="115000"/>
                            </a:lnSpc>
                            <a:defRPr/>
                          </a:pPr>
                          <a:endParaRPr lang="en-GB" sz="800" dirty="0"/>
                        </a:p>
                        <a:p>
                          <a:pPr lvl="0">
                            <a:lnSpc>
                              <a:spcPct val="115000"/>
                            </a:lnSpc>
                            <a:defRPr/>
                          </a:pPr>
                          <a:r>
                            <a:rPr lang="en-GB" sz="800" dirty="0"/>
                            <a:t>Once thawed use within 4hrs</a:t>
                          </a: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		</a:t>
                          </a:r>
                          <a:r>
                            <a:rPr kumimoji="0" lang="en-GB" sz="6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kumimoji="0" lang="en-GB" sz="11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  <p:sp>
                      <p:nvSpPr>
                        <p:cNvPr id="38" name="Text Box 3">
                          <a:extLst>
                            <a:ext uri="{FF2B5EF4-FFF2-40B4-BE49-F238E27FC236}">
                              <a16:creationId xmlns:a16="http://schemas.microsoft.com/office/drawing/2014/main" id="{2EDB03BC-470B-4E4A-B9FA-CFA82014C9D9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1423549" y="372190"/>
                          <a:ext cx="577951" cy="302514"/>
                        </a:xfrm>
                        <a:prstGeom prst="rect">
                          <a:avLst/>
                        </a:prstGeom>
                        <a:solidFill>
                          <a:sysClr val="window" lastClr="FFFFFF"/>
                        </a:solidFill>
                        <a:ln w="6350">
                          <a:noFill/>
                        </a:ln>
                      </p:spPr>
                      <p:txBody>
                        <a:bodyPr rot="0" spcFirstLastPara="0" vert="horz" wrap="squar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1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Volume 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1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280 ml</a:t>
                          </a:r>
                          <a:endParaRPr kumimoji="0" lang="en-GB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</p:grpSp>
                </p:grpSp>
                <p:sp>
                  <p:nvSpPr>
                    <p:cNvPr id="31" name="TextBox 30">
                      <a:extLst>
                        <a:ext uri="{FF2B5EF4-FFF2-40B4-BE49-F238E27FC236}">
                          <a16:creationId xmlns:a16="http://schemas.microsoft.com/office/drawing/2014/main" id="{41E29B70-1D1A-BB30-9CF1-34BEC3462B5B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5266" y="2057736"/>
                      <a:ext cx="3189751" cy="294183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CRYOPRECIPITATE POOLED LD</a:t>
                      </a:r>
                      <a:endParaRPr kumimoji="0" lang="en-GB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32" name="TextBox 31">
                      <a:extLst>
                        <a:ext uri="{FF2B5EF4-FFF2-40B4-BE49-F238E27FC236}">
                          <a16:creationId xmlns:a16="http://schemas.microsoft.com/office/drawing/2014/main" id="{1D261112-91BF-B044-A551-377C292E3FD2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83551" y="2365851"/>
                      <a:ext cx="1545348" cy="260584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STORE AT &lt;25</a:t>
                      </a:r>
                      <a:r>
                        <a:rPr kumimoji="0" lang="en-GB" sz="1000" b="1" i="0" u="none" strike="noStrike" kern="0" cap="none" spc="0" normalizeH="0" baseline="3000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endParaRPr kumimoji="0" lang="en-GB" sz="4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33" name="TextBox 32">
                      <a:extLst>
                        <a:ext uri="{FF2B5EF4-FFF2-40B4-BE49-F238E27FC236}">
                          <a16:creationId xmlns:a16="http://schemas.microsoft.com/office/drawing/2014/main" id="{2B1D4048-DE91-CFB9-BB1E-665CAB1F3C4A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5266" y="2603212"/>
                      <a:ext cx="2896462" cy="793230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not be used if there are visible signs of deterioration.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0" dirty="0">
                          <a:solidFill>
                            <a:sysClr val="windowText" lastClr="000000"/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be administered through a suitable transfusion set incorporating a 170mm filter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may transmit infection </a:t>
                      </a:r>
                      <a:endParaRPr kumimoji="0" lang="en-GB" sz="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pic>
                <p:nvPicPr>
                  <p:cNvPr id="29" name="Picture 6" descr="Barcode">
                    <a:extLst>
                      <a:ext uri="{FF2B5EF4-FFF2-40B4-BE49-F238E27FC236}">
                        <a16:creationId xmlns:a16="http://schemas.microsoft.com/office/drawing/2014/main" id="{FAD45D87-865E-8737-43F7-FDE4849B96E3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7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b="24524"/>
                  <a:stretch>
                    <a:fillRect/>
                  </a:stretch>
                </p:blipFill>
                <p:spPr bwMode="auto">
                  <a:xfrm>
                    <a:off x="3249014" y="4258753"/>
                    <a:ext cx="2104386" cy="645658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</p:grp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D2159A53-EB20-5BA7-1623-7F969F012A3A}"/>
                  </a:ext>
                </a:extLst>
              </p:cNvPr>
              <p:cNvSpPr/>
              <p:nvPr/>
            </p:nvSpPr>
            <p:spPr>
              <a:xfrm>
                <a:off x="3773078" y="1769065"/>
                <a:ext cx="1545348" cy="2215991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en-US" sz="13800" b="1" cap="none" spc="0" dirty="0">
                    <a:ln w="38100">
                      <a:solidFill>
                        <a:schemeClr val="tx1"/>
                      </a:solidFill>
                      <a:prstDash val="solid"/>
                    </a:ln>
                    <a:solidFill>
                      <a:srgbClr val="FFFFFF"/>
                    </a:solidFill>
                    <a:effectLst>
                      <a:outerShdw blurRad="38100" dist="22860" dir="5400000" algn="tl" rotWithShape="0">
                        <a:srgbClr val="000000">
                          <a:alpha val="30000"/>
                        </a:srgbClr>
                      </a:outerShdw>
                    </a:effectLst>
                  </a:rPr>
                  <a:t>A</a:t>
                </a:r>
              </a:p>
            </p:txBody>
          </p:sp>
          <p:pic>
            <p:nvPicPr>
              <p:cNvPr id="19" name="Picture 4" descr="Barcode">
                <a:extLst>
                  <a:ext uri="{FF2B5EF4-FFF2-40B4-BE49-F238E27FC236}">
                    <a16:creationId xmlns:a16="http://schemas.microsoft.com/office/drawing/2014/main" id="{9B783097-AC0F-9668-69CC-3A46515C13F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24861"/>
              <a:stretch>
                <a:fillRect/>
              </a:stretch>
            </p:blipFill>
            <p:spPr bwMode="auto">
              <a:xfrm>
                <a:off x="4142131" y="1520141"/>
                <a:ext cx="1126921" cy="41918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2054" name="Picture 6" descr="Barcode">
              <a:extLst>
                <a:ext uri="{FF2B5EF4-FFF2-40B4-BE49-F238E27FC236}">
                  <a16:creationId xmlns:a16="http://schemas.microsoft.com/office/drawing/2014/main" id="{5E944EEE-47D2-2428-9A9F-EFEE9CC8BF5E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8340"/>
            <a:stretch>
              <a:fillRect/>
            </a:stretch>
          </p:blipFill>
          <p:spPr bwMode="auto">
            <a:xfrm>
              <a:off x="10167297" y="1017976"/>
              <a:ext cx="1126921" cy="3997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2D28DFD6-7A55-9339-457A-9CF3B12A900A}"/>
              </a:ext>
            </a:extLst>
          </p:cNvPr>
          <p:cNvSpPr txBox="1"/>
          <p:nvPr/>
        </p:nvSpPr>
        <p:spPr>
          <a:xfrm>
            <a:off x="365760" y="100584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Major Haemorrhage Simulation Toolkit – Blood component bags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980541-CCDD-B7E9-0A93-9A1E7F810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08604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419A0A-E95C-5662-E2DA-FDFFBDB7C0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61429C-BF4B-5B12-2B31-5D0903126D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9909" y="2466253"/>
            <a:ext cx="7412182" cy="19254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1500" dirty="0"/>
              <a:t>B Neg </a:t>
            </a:r>
            <a:r>
              <a:rPr lang="en-GB" sz="11500" dirty="0" err="1"/>
              <a:t>Cryo</a:t>
            </a:r>
            <a:endParaRPr lang="en-GB" sz="115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DF65F63-50E1-1406-62AE-394D1E56B2B8}"/>
              </a:ext>
            </a:extLst>
          </p:cNvPr>
          <p:cNvSpPr txBox="1"/>
          <p:nvPr/>
        </p:nvSpPr>
        <p:spPr>
          <a:xfrm>
            <a:off x="365760" y="100584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Major Haemorrhage Simulation Toolkit – Blood component bags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0F0CD8-BC0B-9389-B503-7B5F5FAAD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3762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9779B4-C1C5-C7F3-9B27-3C68E8AE63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Barcode">
            <a:extLst>
              <a:ext uri="{FF2B5EF4-FFF2-40B4-BE49-F238E27FC236}">
                <a16:creationId xmlns:a16="http://schemas.microsoft.com/office/drawing/2014/main" id="{9579DC68-67C8-E400-366A-76AF1D8D9F4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184"/>
          <a:stretch>
            <a:fillRect/>
          </a:stretch>
        </p:blipFill>
        <p:spPr bwMode="auto">
          <a:xfrm>
            <a:off x="432845" y="3596561"/>
            <a:ext cx="1864144" cy="474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Barcode">
            <a:extLst>
              <a:ext uri="{FF2B5EF4-FFF2-40B4-BE49-F238E27FC236}">
                <a16:creationId xmlns:a16="http://schemas.microsoft.com/office/drawing/2014/main" id="{B7D7FDFE-7F9C-F165-BC12-7328289EA8C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184"/>
          <a:stretch>
            <a:fillRect/>
          </a:stretch>
        </p:blipFill>
        <p:spPr bwMode="auto">
          <a:xfrm>
            <a:off x="6478819" y="3591671"/>
            <a:ext cx="1864144" cy="474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0C51724-0257-F001-0E9C-46C645A6E8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4029" y="451798"/>
            <a:ext cx="2876951" cy="54300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421C47CD-3ECC-43F3-AB0E-B179D49C1A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62886" y="461324"/>
            <a:ext cx="2943636" cy="523948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695926DE-B2D8-F229-72CB-49CC472F35E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51790" y="971018"/>
            <a:ext cx="3200847" cy="990738"/>
          </a:xfrm>
          <a:prstGeom prst="rect">
            <a:avLst/>
          </a:prstGeom>
        </p:spPr>
      </p:pic>
      <p:pic>
        <p:nvPicPr>
          <p:cNvPr id="3076" name="Picture 4" descr="Barcode">
            <a:extLst>
              <a:ext uri="{FF2B5EF4-FFF2-40B4-BE49-F238E27FC236}">
                <a16:creationId xmlns:a16="http://schemas.microsoft.com/office/drawing/2014/main" id="{F759B2F0-D2CE-0279-AA7E-C179C660DAA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037"/>
          <a:stretch>
            <a:fillRect/>
          </a:stretch>
        </p:blipFill>
        <p:spPr bwMode="auto">
          <a:xfrm>
            <a:off x="523917" y="1129472"/>
            <a:ext cx="3050954" cy="820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16396758-2605-31DB-8D66-AE70B0930D09}"/>
              </a:ext>
            </a:extLst>
          </p:cNvPr>
          <p:cNvGrpSpPr/>
          <p:nvPr/>
        </p:nvGrpSpPr>
        <p:grpSpPr>
          <a:xfrm>
            <a:off x="325709" y="382904"/>
            <a:ext cx="5770291" cy="6092192"/>
            <a:chOff x="325709" y="382904"/>
            <a:chExt cx="5770291" cy="6092192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91209FA8-2AE9-C341-0C02-CA253430D775}"/>
                </a:ext>
              </a:extLst>
            </p:cNvPr>
            <p:cNvGrpSpPr/>
            <p:nvPr/>
          </p:nvGrpSpPr>
          <p:grpSpPr>
            <a:xfrm>
              <a:off x="325709" y="382904"/>
              <a:ext cx="5770291" cy="6092192"/>
              <a:chOff x="325709" y="382904"/>
              <a:chExt cx="5770291" cy="6092192"/>
            </a:xfrm>
          </p:grpSpPr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97D60F08-568F-F7AA-2A5A-09D3EF07F97E}"/>
                  </a:ext>
                </a:extLst>
              </p:cNvPr>
              <p:cNvGrpSpPr/>
              <p:nvPr/>
            </p:nvGrpSpPr>
            <p:grpSpPr>
              <a:xfrm>
                <a:off x="325709" y="382904"/>
                <a:ext cx="5770291" cy="6092192"/>
                <a:chOff x="146457" y="290945"/>
                <a:chExt cx="5770291" cy="6092192"/>
              </a:xfrm>
            </p:grpSpPr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C930E0BB-2956-7783-C520-1C558B7C66AE}"/>
                    </a:ext>
                  </a:extLst>
                </p:cNvPr>
                <p:cNvSpPr txBox="1"/>
                <p:nvPr/>
              </p:nvSpPr>
              <p:spPr>
                <a:xfrm>
                  <a:off x="3232430" y="5664222"/>
                  <a:ext cx="2684318" cy="71891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NEG: HT, K 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NBS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Date Bled: 22 June 2025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23" name="Group 22">
                  <a:extLst>
                    <a:ext uri="{FF2B5EF4-FFF2-40B4-BE49-F238E27FC236}">
                      <a16:creationId xmlns:a16="http://schemas.microsoft.com/office/drawing/2014/main" id="{961746E7-F56B-B15B-7CF6-E815CD73B548}"/>
                    </a:ext>
                  </a:extLst>
                </p:cNvPr>
                <p:cNvGrpSpPr/>
                <p:nvPr/>
              </p:nvGrpSpPr>
              <p:grpSpPr>
                <a:xfrm>
                  <a:off x="146457" y="290945"/>
                  <a:ext cx="5385023" cy="6092192"/>
                  <a:chOff x="146457" y="290945"/>
                  <a:chExt cx="5385023" cy="6092192"/>
                </a:xfrm>
              </p:grpSpPr>
              <p:sp>
                <p:nvSpPr>
                  <p:cNvPr id="26" name="Rectangle 25">
                    <a:extLst>
                      <a:ext uri="{FF2B5EF4-FFF2-40B4-BE49-F238E27FC236}">
                        <a16:creationId xmlns:a16="http://schemas.microsoft.com/office/drawing/2014/main" id="{6A04216F-5BA8-2FF0-D4B0-A04DB69F636D}"/>
                      </a:ext>
                    </a:extLst>
                  </p:cNvPr>
                  <p:cNvSpPr/>
                  <p:nvPr/>
                </p:nvSpPr>
                <p:spPr>
                  <a:xfrm>
                    <a:off x="3230348" y="3504602"/>
                    <a:ext cx="2123052" cy="402213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2400" b="1" dirty="0"/>
                      <a:t>Rh D Negative</a:t>
                    </a:r>
                  </a:p>
                </p:txBody>
              </p:sp>
              <p:sp>
                <p:nvSpPr>
                  <p:cNvPr id="27" name="TextBox 26">
                    <a:extLst>
                      <a:ext uri="{FF2B5EF4-FFF2-40B4-BE49-F238E27FC236}">
                        <a16:creationId xmlns:a16="http://schemas.microsoft.com/office/drawing/2014/main" id="{05143D74-A50F-82E7-9FBA-70ED25B8E200}"/>
                      </a:ext>
                    </a:extLst>
                  </p:cNvPr>
                  <p:cNvSpPr txBox="1"/>
                  <p:nvPr/>
                </p:nvSpPr>
                <p:spPr>
                  <a:xfrm>
                    <a:off x="3129554" y="3933655"/>
                    <a:ext cx="2324639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200" b="1" dirty="0"/>
                      <a:t>Expiry Date: </a:t>
                    </a:r>
                    <a:r>
                      <a:rPr lang="en-GB" sz="1400" dirty="0"/>
                      <a:t>25 - May- 2065</a:t>
                    </a:r>
                  </a:p>
                </p:txBody>
              </p:sp>
              <p:grpSp>
                <p:nvGrpSpPr>
                  <p:cNvPr id="28" name="Group 27">
                    <a:extLst>
                      <a:ext uri="{FF2B5EF4-FFF2-40B4-BE49-F238E27FC236}">
                        <a16:creationId xmlns:a16="http://schemas.microsoft.com/office/drawing/2014/main" id="{EF9F3875-8744-D76A-2430-301B1B2FA2B3}"/>
                      </a:ext>
                    </a:extLst>
                  </p:cNvPr>
                  <p:cNvGrpSpPr/>
                  <p:nvPr/>
                </p:nvGrpSpPr>
                <p:grpSpPr>
                  <a:xfrm>
                    <a:off x="3249014" y="4934716"/>
                    <a:ext cx="2282466" cy="828731"/>
                    <a:chOff x="3230348" y="4821095"/>
                    <a:chExt cx="2347773" cy="828731"/>
                  </a:xfrm>
                </p:grpSpPr>
                <p:sp>
                  <p:nvSpPr>
                    <p:cNvPr id="43" name="TextBox 42">
                      <a:extLst>
                        <a:ext uri="{FF2B5EF4-FFF2-40B4-BE49-F238E27FC236}">
                          <a16:creationId xmlns:a16="http://schemas.microsoft.com/office/drawing/2014/main" id="{E4A8B32A-76CE-0638-F404-0BFDE2A21B4B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230348" y="5046596"/>
                      <a:ext cx="2347773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b="1" dirty="0"/>
                        <a:t>D       C       E      c       e</a:t>
                      </a:r>
                    </a:p>
                  </p:txBody>
                </p:sp>
                <p:sp>
                  <p:nvSpPr>
                    <p:cNvPr id="44" name="TextBox 43">
                      <a:extLst>
                        <a:ext uri="{FF2B5EF4-FFF2-40B4-BE49-F238E27FC236}">
                          <a16:creationId xmlns:a16="http://schemas.microsoft.com/office/drawing/2014/main" id="{13F8356F-3193-3FC1-57B9-51D3F0693B6D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230348" y="5280494"/>
                      <a:ext cx="2347773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b="1" dirty="0"/>
                        <a:t> -         -         -      +       +</a:t>
                      </a:r>
                    </a:p>
                  </p:txBody>
                </p:sp>
                <p:sp>
                  <p:nvSpPr>
                    <p:cNvPr id="46" name="TextBox 45">
                      <a:extLst>
                        <a:ext uri="{FF2B5EF4-FFF2-40B4-BE49-F238E27FC236}">
                          <a16:creationId xmlns:a16="http://schemas.microsoft.com/office/drawing/2014/main" id="{3A368292-B352-F7A1-0F06-8034D00AB0C2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301990" y="4821095"/>
                      <a:ext cx="2077157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sz="1400" b="1" dirty="0"/>
                        <a:t>Additional Information</a:t>
                      </a:r>
                    </a:p>
                  </p:txBody>
                </p:sp>
              </p:grpSp>
              <p:grpSp>
                <p:nvGrpSpPr>
                  <p:cNvPr id="29" name="Group 28">
                    <a:extLst>
                      <a:ext uri="{FF2B5EF4-FFF2-40B4-BE49-F238E27FC236}">
                        <a16:creationId xmlns:a16="http://schemas.microsoft.com/office/drawing/2014/main" id="{F498D698-0090-FEAB-10C5-8EF3360D606F}"/>
                      </a:ext>
                    </a:extLst>
                  </p:cNvPr>
                  <p:cNvGrpSpPr/>
                  <p:nvPr/>
                </p:nvGrpSpPr>
                <p:grpSpPr>
                  <a:xfrm>
                    <a:off x="146457" y="290945"/>
                    <a:ext cx="5307736" cy="6092192"/>
                    <a:chOff x="146457" y="290945"/>
                    <a:chExt cx="5307736" cy="6092192"/>
                  </a:xfrm>
                </p:grpSpPr>
                <p:grpSp>
                  <p:nvGrpSpPr>
                    <p:cNvPr id="31" name="Group 30">
                      <a:extLst>
                        <a:ext uri="{FF2B5EF4-FFF2-40B4-BE49-F238E27FC236}">
                          <a16:creationId xmlns:a16="http://schemas.microsoft.com/office/drawing/2014/main" id="{D9B66EA1-153B-BE7F-DD72-62C586A565D1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46457" y="290945"/>
                      <a:ext cx="5307736" cy="6092192"/>
                      <a:chOff x="197428" y="290945"/>
                      <a:chExt cx="5307736" cy="6092192"/>
                    </a:xfrm>
                  </p:grpSpPr>
                  <p:sp>
                    <p:nvSpPr>
                      <p:cNvPr id="35" name="Rectangle 34">
                        <a:extLst>
                          <a:ext uri="{FF2B5EF4-FFF2-40B4-BE49-F238E27FC236}">
                            <a16:creationId xmlns:a16="http://schemas.microsoft.com/office/drawing/2014/main" id="{9FDEC59F-594B-DF12-C603-932920B100F7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97428" y="290945"/>
                        <a:ext cx="5307736" cy="6092192"/>
                      </a:xfrm>
                      <a:prstGeom prst="rect">
                        <a:avLst/>
                      </a:prstGeom>
                      <a:noFill/>
                      <a:ln w="12700" cap="flat" cmpd="sng" algn="ctr">
                        <a:solidFill>
                          <a:sysClr val="windowText" lastClr="000000"/>
                        </a:solidFill>
                        <a:prstDash val="solid"/>
                        <a:miter lim="800000"/>
                      </a:ln>
                      <a:effectLst/>
                    </p:spPr>
                    <p:txBody>
                      <a:bodyPr rot="0" spcFirstLastPara="0" vert="horz" wrap="square" lIns="91440" tIns="45720" rIns="91440" bIns="4572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GB" sz="18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ysClr val="window" lastClr="FFFFFF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grpSp>
                    <p:nvGrpSpPr>
                      <p:cNvPr id="37" name="Group 36">
                        <a:extLst>
                          <a:ext uri="{FF2B5EF4-FFF2-40B4-BE49-F238E27FC236}">
                            <a16:creationId xmlns:a16="http://schemas.microsoft.com/office/drawing/2014/main" id="{C99834C3-3130-50C1-6E57-6EEC5C6EFEC4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241421" y="3576489"/>
                        <a:ext cx="2754031" cy="1691934"/>
                        <a:chOff x="-41797" y="372190"/>
                        <a:chExt cx="2043297" cy="1078695"/>
                      </a:xfrm>
                    </p:grpSpPr>
                    <p:sp>
                      <p:nvSpPr>
                        <p:cNvPr id="38" name="Text Box 27">
                          <a:extLst>
                            <a:ext uri="{FF2B5EF4-FFF2-40B4-BE49-F238E27FC236}">
                              <a16:creationId xmlns:a16="http://schemas.microsoft.com/office/drawing/2014/main" id="{35EABA3B-8337-4091-1BB1-1673943F8557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-41797" y="691595"/>
                          <a:ext cx="1879905" cy="759290"/>
                        </a:xfrm>
                        <a:prstGeom prst="rect">
                          <a:avLst/>
                        </a:prstGeom>
                        <a:solidFill>
                          <a:sysClr val="window" lastClr="FFFFFF"/>
                        </a:solidFill>
                        <a:ln w="6350">
                          <a:noFill/>
                        </a:ln>
                      </p:spPr>
                      <p:txBody>
                        <a:bodyPr rot="0" spcFirstLastPara="0" vert="horz" wrap="squar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This component was collected in CPD anticoagulant.</a:t>
                          </a:r>
                        </a:p>
                        <a:p>
                          <a:pPr lvl="0">
                            <a:lnSpc>
                              <a:spcPct val="115000"/>
                            </a:lnSpc>
                            <a:defRPr/>
                          </a:pPr>
                          <a:endParaRPr lang="en-GB" sz="800" dirty="0"/>
                        </a:p>
                        <a:p>
                          <a:pPr lvl="0">
                            <a:lnSpc>
                              <a:spcPct val="115000"/>
                            </a:lnSpc>
                            <a:defRPr/>
                          </a:pPr>
                          <a:r>
                            <a:rPr lang="en-GB" sz="800" dirty="0"/>
                            <a:t>Once thawed use within 4hrs</a:t>
                          </a: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		</a:t>
                          </a:r>
                          <a:r>
                            <a:rPr kumimoji="0" lang="en-GB" sz="6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kumimoji="0" lang="en-GB" sz="11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  <p:sp>
                      <p:nvSpPr>
                        <p:cNvPr id="40" name="Text Box 3">
                          <a:extLst>
                            <a:ext uri="{FF2B5EF4-FFF2-40B4-BE49-F238E27FC236}">
                              <a16:creationId xmlns:a16="http://schemas.microsoft.com/office/drawing/2014/main" id="{93C0E172-B312-1655-B290-CA6430399F8C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1423549" y="372190"/>
                          <a:ext cx="577951" cy="302514"/>
                        </a:xfrm>
                        <a:prstGeom prst="rect">
                          <a:avLst/>
                        </a:prstGeom>
                        <a:solidFill>
                          <a:sysClr val="window" lastClr="FFFFFF"/>
                        </a:solidFill>
                        <a:ln w="6350">
                          <a:noFill/>
                        </a:ln>
                      </p:spPr>
                      <p:txBody>
                        <a:bodyPr rot="0" spcFirstLastPara="0" vert="horz" wrap="squar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1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Volume 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1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280 ml</a:t>
                          </a:r>
                          <a:endParaRPr kumimoji="0" lang="en-GB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</p:grpSp>
                </p:grpSp>
                <p:sp>
                  <p:nvSpPr>
                    <p:cNvPr id="32" name="TextBox 31">
                      <a:extLst>
                        <a:ext uri="{FF2B5EF4-FFF2-40B4-BE49-F238E27FC236}">
                          <a16:creationId xmlns:a16="http://schemas.microsoft.com/office/drawing/2014/main" id="{44E0100A-18E7-DB50-C232-03989F3C9F1B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5266" y="2057736"/>
                      <a:ext cx="3189751" cy="294183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CRYOPRECIPITATE POOLED LD</a:t>
                      </a:r>
                      <a:endParaRPr kumimoji="0" lang="en-GB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33" name="TextBox 32">
                      <a:extLst>
                        <a:ext uri="{FF2B5EF4-FFF2-40B4-BE49-F238E27FC236}">
                          <a16:creationId xmlns:a16="http://schemas.microsoft.com/office/drawing/2014/main" id="{6DCC8944-2E55-44D8-6578-22E668882AB5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83551" y="2365851"/>
                      <a:ext cx="1545348" cy="260584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STORE AT &lt;25</a:t>
                      </a:r>
                      <a:r>
                        <a:rPr kumimoji="0" lang="en-GB" sz="1000" b="1" i="0" u="none" strike="noStrike" kern="0" cap="none" spc="0" normalizeH="0" baseline="3000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endParaRPr kumimoji="0" lang="en-GB" sz="4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34" name="TextBox 33">
                      <a:extLst>
                        <a:ext uri="{FF2B5EF4-FFF2-40B4-BE49-F238E27FC236}">
                          <a16:creationId xmlns:a16="http://schemas.microsoft.com/office/drawing/2014/main" id="{2A32F718-1405-F4F0-3F5B-AE4FB98E367D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5266" y="2603212"/>
                      <a:ext cx="2896462" cy="793230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not be used if there are visible signs of deterioration.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0" dirty="0">
                          <a:solidFill>
                            <a:sysClr val="windowText" lastClr="000000"/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be administered through a suitable transfusion set incorporating a 170mm filter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may transmit infection </a:t>
                      </a:r>
                      <a:endParaRPr kumimoji="0" lang="en-GB" sz="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pic>
                <p:nvPicPr>
                  <p:cNvPr id="30" name="Picture 6" descr="Barcode">
                    <a:extLst>
                      <a:ext uri="{FF2B5EF4-FFF2-40B4-BE49-F238E27FC236}">
                        <a16:creationId xmlns:a16="http://schemas.microsoft.com/office/drawing/2014/main" id="{81EFF46F-7BE9-4043-7AC6-8FDDE3C3808C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7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b="24524"/>
                  <a:stretch>
                    <a:fillRect/>
                  </a:stretch>
                </p:blipFill>
                <p:spPr bwMode="auto">
                  <a:xfrm>
                    <a:off x="3249014" y="4258753"/>
                    <a:ext cx="2104386" cy="645658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</p:grp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88104B81-7CC9-D3AF-50EC-32C93FEE4CA1}"/>
                  </a:ext>
                </a:extLst>
              </p:cNvPr>
              <p:cNvSpPr/>
              <p:nvPr/>
            </p:nvSpPr>
            <p:spPr>
              <a:xfrm>
                <a:off x="3773078" y="1769065"/>
                <a:ext cx="1545348" cy="2215991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en-US" sz="13800" b="1" cap="none" spc="0" dirty="0">
                    <a:ln w="38100">
                      <a:solidFill>
                        <a:schemeClr val="tx1"/>
                      </a:solidFill>
                      <a:prstDash val="solid"/>
                    </a:ln>
                    <a:solidFill>
                      <a:srgbClr val="FFFFFF"/>
                    </a:solidFill>
                    <a:effectLst>
                      <a:outerShdw blurRad="38100" dist="22860" dir="5400000" algn="tl" rotWithShape="0">
                        <a:srgbClr val="000000">
                          <a:alpha val="30000"/>
                        </a:srgbClr>
                      </a:outerShdw>
                    </a:effectLst>
                  </a:rPr>
                  <a:t>B</a:t>
                </a:r>
              </a:p>
            </p:txBody>
          </p:sp>
        </p:grpSp>
        <p:pic>
          <p:nvPicPr>
            <p:cNvPr id="4" name="Picture 3" descr="Barcode">
              <a:extLst>
                <a:ext uri="{FF2B5EF4-FFF2-40B4-BE49-F238E27FC236}">
                  <a16:creationId xmlns:a16="http://schemas.microsoft.com/office/drawing/2014/main" id="{E60E1F0E-4165-0D4D-62A7-A779BDE67BA6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4474"/>
            <a:stretch>
              <a:fillRect/>
            </a:stretch>
          </p:blipFill>
          <p:spPr bwMode="auto">
            <a:xfrm>
              <a:off x="4137551" y="1642277"/>
              <a:ext cx="1124619" cy="3952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78" name="Picture 6" descr="Barcode">
              <a:extLst>
                <a:ext uri="{FF2B5EF4-FFF2-40B4-BE49-F238E27FC236}">
                  <a16:creationId xmlns:a16="http://schemas.microsoft.com/office/drawing/2014/main" id="{BA99DFD2-2447-1B35-48FF-82E496F33E3C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8144"/>
            <a:stretch>
              <a:fillRect/>
            </a:stretch>
          </p:blipFill>
          <p:spPr bwMode="auto">
            <a:xfrm>
              <a:off x="4120670" y="1128321"/>
              <a:ext cx="1141499" cy="40605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85359B1B-10AC-6E48-2731-61A27FCEA7C8}"/>
              </a:ext>
            </a:extLst>
          </p:cNvPr>
          <p:cNvGrpSpPr/>
          <p:nvPr/>
        </p:nvGrpSpPr>
        <p:grpSpPr>
          <a:xfrm>
            <a:off x="6334077" y="382904"/>
            <a:ext cx="5770291" cy="6092192"/>
            <a:chOff x="6334077" y="382904"/>
            <a:chExt cx="5770291" cy="6092192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1AFB81C3-5ACD-A0B2-85C4-7C103F92CB94}"/>
                </a:ext>
              </a:extLst>
            </p:cNvPr>
            <p:cNvGrpSpPr/>
            <p:nvPr/>
          </p:nvGrpSpPr>
          <p:grpSpPr>
            <a:xfrm>
              <a:off x="6334077" y="382904"/>
              <a:ext cx="5770291" cy="6092192"/>
              <a:chOff x="325709" y="382904"/>
              <a:chExt cx="5770291" cy="6092192"/>
            </a:xfrm>
          </p:grpSpPr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id="{0F2FD89A-F079-8932-5EE3-FF4FBAA66C81}"/>
                  </a:ext>
                </a:extLst>
              </p:cNvPr>
              <p:cNvGrpSpPr/>
              <p:nvPr/>
            </p:nvGrpSpPr>
            <p:grpSpPr>
              <a:xfrm>
                <a:off x="325709" y="382904"/>
                <a:ext cx="5770291" cy="6092192"/>
                <a:chOff x="146457" y="290945"/>
                <a:chExt cx="5770291" cy="6092192"/>
              </a:xfrm>
            </p:grpSpPr>
            <p:sp>
              <p:nvSpPr>
                <p:cNvPr id="59" name="TextBox 58">
                  <a:extLst>
                    <a:ext uri="{FF2B5EF4-FFF2-40B4-BE49-F238E27FC236}">
                      <a16:creationId xmlns:a16="http://schemas.microsoft.com/office/drawing/2014/main" id="{CED3DEF5-9C47-B10D-329B-AF19FB7DDD25}"/>
                    </a:ext>
                  </a:extLst>
                </p:cNvPr>
                <p:cNvSpPr txBox="1"/>
                <p:nvPr/>
              </p:nvSpPr>
              <p:spPr>
                <a:xfrm>
                  <a:off x="3232430" y="5664222"/>
                  <a:ext cx="2684318" cy="71891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NEG: HT, K 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NBS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Date Bled: 22 June 2025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60" name="Group 59">
                  <a:extLst>
                    <a:ext uri="{FF2B5EF4-FFF2-40B4-BE49-F238E27FC236}">
                      <a16:creationId xmlns:a16="http://schemas.microsoft.com/office/drawing/2014/main" id="{22737696-2842-2F1B-CEEE-60BD924F4403}"/>
                    </a:ext>
                  </a:extLst>
                </p:cNvPr>
                <p:cNvGrpSpPr/>
                <p:nvPr/>
              </p:nvGrpSpPr>
              <p:grpSpPr>
                <a:xfrm>
                  <a:off x="146457" y="290945"/>
                  <a:ext cx="5385023" cy="6092192"/>
                  <a:chOff x="146457" y="290945"/>
                  <a:chExt cx="5385023" cy="6092192"/>
                </a:xfrm>
              </p:grpSpPr>
              <p:sp>
                <p:nvSpPr>
                  <p:cNvPr id="62" name="Rectangle 61">
                    <a:extLst>
                      <a:ext uri="{FF2B5EF4-FFF2-40B4-BE49-F238E27FC236}">
                        <a16:creationId xmlns:a16="http://schemas.microsoft.com/office/drawing/2014/main" id="{FBB14FBA-34F7-12D1-DCEF-06D37C1420EC}"/>
                      </a:ext>
                    </a:extLst>
                  </p:cNvPr>
                  <p:cNvSpPr/>
                  <p:nvPr/>
                </p:nvSpPr>
                <p:spPr>
                  <a:xfrm>
                    <a:off x="3230348" y="3504602"/>
                    <a:ext cx="2123052" cy="402213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2400" b="1" dirty="0"/>
                      <a:t>Rh D Negative</a:t>
                    </a:r>
                  </a:p>
                </p:txBody>
              </p:sp>
              <p:sp>
                <p:nvSpPr>
                  <p:cNvPr id="63" name="TextBox 62">
                    <a:extLst>
                      <a:ext uri="{FF2B5EF4-FFF2-40B4-BE49-F238E27FC236}">
                        <a16:creationId xmlns:a16="http://schemas.microsoft.com/office/drawing/2014/main" id="{33F38F10-5BB5-6CC8-5A23-56EB2C98D2D1}"/>
                      </a:ext>
                    </a:extLst>
                  </p:cNvPr>
                  <p:cNvSpPr txBox="1"/>
                  <p:nvPr/>
                </p:nvSpPr>
                <p:spPr>
                  <a:xfrm>
                    <a:off x="3129554" y="3933655"/>
                    <a:ext cx="2324639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200" b="1" dirty="0"/>
                      <a:t>Expiry Date: </a:t>
                    </a:r>
                    <a:r>
                      <a:rPr lang="en-GB" sz="1400" dirty="0"/>
                      <a:t>25 - May- 2065</a:t>
                    </a:r>
                  </a:p>
                </p:txBody>
              </p:sp>
              <p:grpSp>
                <p:nvGrpSpPr>
                  <p:cNvPr id="79" name="Group 78">
                    <a:extLst>
                      <a:ext uri="{FF2B5EF4-FFF2-40B4-BE49-F238E27FC236}">
                        <a16:creationId xmlns:a16="http://schemas.microsoft.com/office/drawing/2014/main" id="{D7C67A1C-1045-2316-0BCF-8B96D8337DD5}"/>
                      </a:ext>
                    </a:extLst>
                  </p:cNvPr>
                  <p:cNvGrpSpPr/>
                  <p:nvPr/>
                </p:nvGrpSpPr>
                <p:grpSpPr>
                  <a:xfrm>
                    <a:off x="3249014" y="4934716"/>
                    <a:ext cx="2282466" cy="828731"/>
                    <a:chOff x="3230348" y="4821095"/>
                    <a:chExt cx="2347773" cy="828731"/>
                  </a:xfrm>
                </p:grpSpPr>
                <p:sp>
                  <p:nvSpPr>
                    <p:cNvPr id="91" name="TextBox 90">
                      <a:extLst>
                        <a:ext uri="{FF2B5EF4-FFF2-40B4-BE49-F238E27FC236}">
                          <a16:creationId xmlns:a16="http://schemas.microsoft.com/office/drawing/2014/main" id="{F356D1F8-4497-BFF5-13FD-1814A4D7FF8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230348" y="5046596"/>
                      <a:ext cx="2347773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b="1" dirty="0"/>
                        <a:t>D       C       E      c       e</a:t>
                      </a:r>
                    </a:p>
                  </p:txBody>
                </p:sp>
                <p:sp>
                  <p:nvSpPr>
                    <p:cNvPr id="92" name="TextBox 91">
                      <a:extLst>
                        <a:ext uri="{FF2B5EF4-FFF2-40B4-BE49-F238E27FC236}">
                          <a16:creationId xmlns:a16="http://schemas.microsoft.com/office/drawing/2014/main" id="{84D44542-D6AE-F6E8-1A48-08E29FCC09C3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230348" y="5280494"/>
                      <a:ext cx="2347773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b="1" dirty="0"/>
                        <a:t> -         -         -      +       +</a:t>
                      </a:r>
                    </a:p>
                  </p:txBody>
                </p:sp>
                <p:sp>
                  <p:nvSpPr>
                    <p:cNvPr id="93" name="TextBox 92">
                      <a:extLst>
                        <a:ext uri="{FF2B5EF4-FFF2-40B4-BE49-F238E27FC236}">
                          <a16:creationId xmlns:a16="http://schemas.microsoft.com/office/drawing/2014/main" id="{67E3B4E3-559B-30D5-A618-F20DB3A86BD0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301990" y="4821095"/>
                      <a:ext cx="2077157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sz="1400" b="1" dirty="0"/>
                        <a:t>Additional Information</a:t>
                      </a:r>
                    </a:p>
                  </p:txBody>
                </p:sp>
              </p:grpSp>
              <p:grpSp>
                <p:nvGrpSpPr>
                  <p:cNvPr id="80" name="Group 79">
                    <a:extLst>
                      <a:ext uri="{FF2B5EF4-FFF2-40B4-BE49-F238E27FC236}">
                        <a16:creationId xmlns:a16="http://schemas.microsoft.com/office/drawing/2014/main" id="{1B83F7E3-D538-659B-9F95-67036B952B5E}"/>
                      </a:ext>
                    </a:extLst>
                  </p:cNvPr>
                  <p:cNvGrpSpPr/>
                  <p:nvPr/>
                </p:nvGrpSpPr>
                <p:grpSpPr>
                  <a:xfrm>
                    <a:off x="146457" y="290945"/>
                    <a:ext cx="5307736" cy="6092192"/>
                    <a:chOff x="146457" y="290945"/>
                    <a:chExt cx="5307736" cy="6092192"/>
                  </a:xfrm>
                </p:grpSpPr>
                <p:grpSp>
                  <p:nvGrpSpPr>
                    <p:cNvPr id="82" name="Group 81">
                      <a:extLst>
                        <a:ext uri="{FF2B5EF4-FFF2-40B4-BE49-F238E27FC236}">
                          <a16:creationId xmlns:a16="http://schemas.microsoft.com/office/drawing/2014/main" id="{57D21C59-411C-70FD-B46C-EB4351737C8F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46457" y="290945"/>
                      <a:ext cx="5307736" cy="6092192"/>
                      <a:chOff x="197428" y="290945"/>
                      <a:chExt cx="5307736" cy="6092192"/>
                    </a:xfrm>
                  </p:grpSpPr>
                  <p:sp>
                    <p:nvSpPr>
                      <p:cNvPr id="86" name="Rectangle 85">
                        <a:extLst>
                          <a:ext uri="{FF2B5EF4-FFF2-40B4-BE49-F238E27FC236}">
                            <a16:creationId xmlns:a16="http://schemas.microsoft.com/office/drawing/2014/main" id="{23861726-A93D-F800-6465-3E9D22779270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97428" y="290945"/>
                        <a:ext cx="5307736" cy="6092192"/>
                      </a:xfrm>
                      <a:prstGeom prst="rect">
                        <a:avLst/>
                      </a:prstGeom>
                      <a:noFill/>
                      <a:ln w="12700" cap="flat" cmpd="sng" algn="ctr">
                        <a:solidFill>
                          <a:sysClr val="windowText" lastClr="000000"/>
                        </a:solidFill>
                        <a:prstDash val="solid"/>
                        <a:miter lim="800000"/>
                      </a:ln>
                      <a:effectLst/>
                    </p:spPr>
                    <p:txBody>
                      <a:bodyPr rot="0" spcFirstLastPara="0" vert="horz" wrap="square" lIns="91440" tIns="45720" rIns="91440" bIns="4572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GB" sz="18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ysClr val="window" lastClr="FFFFFF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grpSp>
                    <p:nvGrpSpPr>
                      <p:cNvPr id="88" name="Group 87">
                        <a:extLst>
                          <a:ext uri="{FF2B5EF4-FFF2-40B4-BE49-F238E27FC236}">
                            <a16:creationId xmlns:a16="http://schemas.microsoft.com/office/drawing/2014/main" id="{48357EF0-578D-7AEE-AA75-575BC400F044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241421" y="3576489"/>
                        <a:ext cx="2754031" cy="1691934"/>
                        <a:chOff x="-41797" y="372190"/>
                        <a:chExt cx="2043297" cy="1078695"/>
                      </a:xfrm>
                    </p:grpSpPr>
                    <p:sp>
                      <p:nvSpPr>
                        <p:cNvPr id="89" name="Text Box 27">
                          <a:extLst>
                            <a:ext uri="{FF2B5EF4-FFF2-40B4-BE49-F238E27FC236}">
                              <a16:creationId xmlns:a16="http://schemas.microsoft.com/office/drawing/2014/main" id="{6E92946E-929A-B7C3-5F5E-B0F567127E85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-41797" y="691595"/>
                          <a:ext cx="1879905" cy="759290"/>
                        </a:xfrm>
                        <a:prstGeom prst="rect">
                          <a:avLst/>
                        </a:prstGeom>
                        <a:solidFill>
                          <a:sysClr val="window" lastClr="FFFFFF"/>
                        </a:solidFill>
                        <a:ln w="6350">
                          <a:noFill/>
                        </a:ln>
                      </p:spPr>
                      <p:txBody>
                        <a:bodyPr rot="0" spcFirstLastPara="0" vert="horz" wrap="squar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This component was collected in CPD anticoagulant.</a:t>
                          </a:r>
                        </a:p>
                        <a:p>
                          <a:pPr lvl="0">
                            <a:lnSpc>
                              <a:spcPct val="115000"/>
                            </a:lnSpc>
                            <a:defRPr/>
                          </a:pPr>
                          <a:endParaRPr lang="en-GB" sz="800" dirty="0"/>
                        </a:p>
                        <a:p>
                          <a:pPr lvl="0">
                            <a:lnSpc>
                              <a:spcPct val="115000"/>
                            </a:lnSpc>
                            <a:defRPr/>
                          </a:pPr>
                          <a:r>
                            <a:rPr lang="en-GB" sz="800" dirty="0"/>
                            <a:t>Once thawed use within 4hrs</a:t>
                          </a: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		</a:t>
                          </a:r>
                          <a:r>
                            <a:rPr kumimoji="0" lang="en-GB" sz="6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kumimoji="0" lang="en-GB" sz="11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  <p:sp>
                      <p:nvSpPr>
                        <p:cNvPr id="90" name="Text Box 3">
                          <a:extLst>
                            <a:ext uri="{FF2B5EF4-FFF2-40B4-BE49-F238E27FC236}">
                              <a16:creationId xmlns:a16="http://schemas.microsoft.com/office/drawing/2014/main" id="{A0E7CF35-24DC-4202-ECF6-CE3188256474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1423549" y="372190"/>
                          <a:ext cx="577951" cy="302514"/>
                        </a:xfrm>
                        <a:prstGeom prst="rect">
                          <a:avLst/>
                        </a:prstGeom>
                        <a:solidFill>
                          <a:sysClr val="window" lastClr="FFFFFF"/>
                        </a:solidFill>
                        <a:ln w="6350">
                          <a:noFill/>
                        </a:ln>
                      </p:spPr>
                      <p:txBody>
                        <a:bodyPr rot="0" spcFirstLastPara="0" vert="horz" wrap="squar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1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Volume 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1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280 ml</a:t>
                          </a:r>
                          <a:endParaRPr kumimoji="0" lang="en-GB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</p:grpSp>
                </p:grpSp>
                <p:sp>
                  <p:nvSpPr>
                    <p:cNvPr id="83" name="TextBox 82">
                      <a:extLst>
                        <a:ext uri="{FF2B5EF4-FFF2-40B4-BE49-F238E27FC236}">
                          <a16:creationId xmlns:a16="http://schemas.microsoft.com/office/drawing/2014/main" id="{49E78AAA-285A-4C26-11C2-DFDB87A8CBD0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5266" y="2057736"/>
                      <a:ext cx="3189751" cy="294183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CRYOPRECIPITATE POOLED LD</a:t>
                      </a:r>
                      <a:endParaRPr kumimoji="0" lang="en-GB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84" name="TextBox 83">
                      <a:extLst>
                        <a:ext uri="{FF2B5EF4-FFF2-40B4-BE49-F238E27FC236}">
                          <a16:creationId xmlns:a16="http://schemas.microsoft.com/office/drawing/2014/main" id="{355010BB-B112-633C-E167-D7BA0676CD05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83551" y="2365851"/>
                      <a:ext cx="1545348" cy="260584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STORE AT &lt;25</a:t>
                      </a:r>
                      <a:r>
                        <a:rPr kumimoji="0" lang="en-GB" sz="1000" b="1" i="0" u="none" strike="noStrike" kern="0" cap="none" spc="0" normalizeH="0" baseline="3000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endParaRPr kumimoji="0" lang="en-GB" sz="4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85" name="TextBox 84">
                      <a:extLst>
                        <a:ext uri="{FF2B5EF4-FFF2-40B4-BE49-F238E27FC236}">
                          <a16:creationId xmlns:a16="http://schemas.microsoft.com/office/drawing/2014/main" id="{BB9782FA-BD1D-AA2C-007A-331D4F327440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5266" y="2603212"/>
                      <a:ext cx="2896462" cy="793230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not be used if there are visible signs of deterioration.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0" dirty="0">
                          <a:solidFill>
                            <a:sysClr val="windowText" lastClr="000000"/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be administered through a suitable transfusion set incorporating a 170mm filter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may transmit infection </a:t>
                      </a:r>
                      <a:endParaRPr kumimoji="0" lang="en-GB" sz="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pic>
                <p:nvPicPr>
                  <p:cNvPr id="81" name="Picture 6" descr="Barcode">
                    <a:extLst>
                      <a:ext uri="{FF2B5EF4-FFF2-40B4-BE49-F238E27FC236}">
                        <a16:creationId xmlns:a16="http://schemas.microsoft.com/office/drawing/2014/main" id="{49CA8F39-D167-72A9-71C9-A9A23AEFDC16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7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b="24524"/>
                  <a:stretch>
                    <a:fillRect/>
                  </a:stretch>
                </p:blipFill>
                <p:spPr bwMode="auto">
                  <a:xfrm>
                    <a:off x="3249014" y="4258753"/>
                    <a:ext cx="2104386" cy="645658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</p:grpSp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DFE86732-9A24-6F69-3A0C-1CE4135D66A3}"/>
                  </a:ext>
                </a:extLst>
              </p:cNvPr>
              <p:cNvSpPr/>
              <p:nvPr/>
            </p:nvSpPr>
            <p:spPr>
              <a:xfrm>
                <a:off x="3773078" y="1769065"/>
                <a:ext cx="1545348" cy="2215991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en-US" sz="13800" b="1" cap="none" spc="0" dirty="0">
                    <a:ln w="38100">
                      <a:solidFill>
                        <a:schemeClr val="tx1"/>
                      </a:solidFill>
                      <a:prstDash val="solid"/>
                    </a:ln>
                    <a:solidFill>
                      <a:srgbClr val="FFFFFF"/>
                    </a:solidFill>
                    <a:effectLst>
                      <a:outerShdw blurRad="38100" dist="22860" dir="5400000" algn="tl" rotWithShape="0">
                        <a:srgbClr val="000000">
                          <a:alpha val="30000"/>
                        </a:srgbClr>
                      </a:outerShdw>
                    </a:effectLst>
                  </a:rPr>
                  <a:t>B</a:t>
                </a:r>
              </a:p>
            </p:txBody>
          </p:sp>
        </p:grpSp>
        <p:pic>
          <p:nvPicPr>
            <p:cNvPr id="17" name="Picture 16" descr="Barcode">
              <a:extLst>
                <a:ext uri="{FF2B5EF4-FFF2-40B4-BE49-F238E27FC236}">
                  <a16:creationId xmlns:a16="http://schemas.microsoft.com/office/drawing/2014/main" id="{EDE9FD02-0272-51A5-7090-718921D24E60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4474"/>
            <a:stretch>
              <a:fillRect/>
            </a:stretch>
          </p:blipFill>
          <p:spPr bwMode="auto">
            <a:xfrm>
              <a:off x="10199899" y="1617443"/>
              <a:ext cx="1124619" cy="3952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80" name="Picture 8" descr="Barcode">
              <a:extLst>
                <a:ext uri="{FF2B5EF4-FFF2-40B4-BE49-F238E27FC236}">
                  <a16:creationId xmlns:a16="http://schemas.microsoft.com/office/drawing/2014/main" id="{42996211-4CD7-C2E2-9D11-097429D223E5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4861"/>
            <a:stretch>
              <a:fillRect/>
            </a:stretch>
          </p:blipFill>
          <p:spPr bwMode="auto">
            <a:xfrm>
              <a:off x="10199899" y="1065845"/>
              <a:ext cx="1124619" cy="41833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8F9065D8-F910-5E72-823A-E6D301E7A2A4}"/>
              </a:ext>
            </a:extLst>
          </p:cNvPr>
          <p:cNvSpPr txBox="1"/>
          <p:nvPr/>
        </p:nvSpPr>
        <p:spPr>
          <a:xfrm>
            <a:off x="365760" y="100584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Major Haemorrhage Simulation Toolkit – Blood component bags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BDC5164-20DA-7259-583C-809D236AB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88865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57E5E0-5959-9442-4E34-B372357343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9909" y="2466253"/>
            <a:ext cx="7412182" cy="192549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sz="11500" dirty="0"/>
              <a:t>AB Neg </a:t>
            </a:r>
            <a:r>
              <a:rPr lang="en-GB" sz="11500" dirty="0" err="1"/>
              <a:t>Cryo</a:t>
            </a:r>
            <a:endParaRPr lang="en-GB" sz="115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30F45B9-7263-689D-BD61-DAE6511AF260}"/>
              </a:ext>
            </a:extLst>
          </p:cNvPr>
          <p:cNvSpPr txBox="1"/>
          <p:nvPr/>
        </p:nvSpPr>
        <p:spPr>
          <a:xfrm>
            <a:off x="365760" y="100584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Major Haemorrhage Simulation Toolkit – Blood component bags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C2B992-0706-97AD-C0E3-B6FF7EB2F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1624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3C798E-D6A7-D4B1-7659-A4AF510ADC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rcode">
            <a:extLst>
              <a:ext uri="{FF2B5EF4-FFF2-40B4-BE49-F238E27FC236}">
                <a16:creationId xmlns:a16="http://schemas.microsoft.com/office/drawing/2014/main" id="{D9B6018F-7DEA-BDC0-1231-C942C77AE43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184"/>
          <a:stretch>
            <a:fillRect/>
          </a:stretch>
        </p:blipFill>
        <p:spPr bwMode="auto">
          <a:xfrm>
            <a:off x="432845" y="3596561"/>
            <a:ext cx="1864144" cy="474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Barcode">
            <a:extLst>
              <a:ext uri="{FF2B5EF4-FFF2-40B4-BE49-F238E27FC236}">
                <a16:creationId xmlns:a16="http://schemas.microsoft.com/office/drawing/2014/main" id="{7BE20125-0D7D-2BD9-CEE1-95E1639ACEB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184"/>
          <a:stretch>
            <a:fillRect/>
          </a:stretch>
        </p:blipFill>
        <p:spPr bwMode="auto">
          <a:xfrm>
            <a:off x="6483911" y="3629889"/>
            <a:ext cx="1864144" cy="474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3F7E504-29FC-9C6A-6576-98AEDF1137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912" y="469200"/>
            <a:ext cx="2772162" cy="50489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E6CCD82-B917-D0C1-484E-10DC10996A2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53818" y="408930"/>
            <a:ext cx="2905530" cy="57158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12F1726B-9FE7-11D2-A5D2-FB8FA6851DE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464" y="973078"/>
            <a:ext cx="3134162" cy="914528"/>
          </a:xfrm>
          <a:prstGeom prst="rect">
            <a:avLst/>
          </a:prstGeom>
        </p:spPr>
      </p:pic>
      <p:pic>
        <p:nvPicPr>
          <p:cNvPr id="1030" name="Picture 6" descr="Barcode">
            <a:extLst>
              <a:ext uri="{FF2B5EF4-FFF2-40B4-BE49-F238E27FC236}">
                <a16:creationId xmlns:a16="http://schemas.microsoft.com/office/drawing/2014/main" id="{09242AA6-BC04-4126-3EF3-D6167B88196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612"/>
          <a:stretch>
            <a:fillRect/>
          </a:stretch>
        </p:blipFill>
        <p:spPr bwMode="auto">
          <a:xfrm>
            <a:off x="6478257" y="1067407"/>
            <a:ext cx="3035610" cy="8309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7" name="Group 16">
            <a:extLst>
              <a:ext uri="{FF2B5EF4-FFF2-40B4-BE49-F238E27FC236}">
                <a16:creationId xmlns:a16="http://schemas.microsoft.com/office/drawing/2014/main" id="{5434F7D5-DDA8-C4B6-ACB3-356C8151445D}"/>
              </a:ext>
            </a:extLst>
          </p:cNvPr>
          <p:cNvGrpSpPr/>
          <p:nvPr/>
        </p:nvGrpSpPr>
        <p:grpSpPr>
          <a:xfrm>
            <a:off x="288103" y="360795"/>
            <a:ext cx="5770291" cy="6092192"/>
            <a:chOff x="288103" y="360795"/>
            <a:chExt cx="5770291" cy="6092192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34FB85E5-A2EB-0D60-5F04-4D48841A11F7}"/>
                </a:ext>
              </a:extLst>
            </p:cNvPr>
            <p:cNvGrpSpPr/>
            <p:nvPr/>
          </p:nvGrpSpPr>
          <p:grpSpPr>
            <a:xfrm>
              <a:off x="288103" y="360795"/>
              <a:ext cx="5770291" cy="6092192"/>
              <a:chOff x="325709" y="382904"/>
              <a:chExt cx="5770291" cy="6092192"/>
            </a:xfrm>
          </p:grpSpPr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ADEC956D-AB61-12CE-6692-CF6B34E52F8E}"/>
                  </a:ext>
                </a:extLst>
              </p:cNvPr>
              <p:cNvGrpSpPr/>
              <p:nvPr/>
            </p:nvGrpSpPr>
            <p:grpSpPr>
              <a:xfrm>
                <a:off x="325709" y="382904"/>
                <a:ext cx="5770291" cy="6092192"/>
                <a:chOff x="146457" y="290945"/>
                <a:chExt cx="5770291" cy="6092192"/>
              </a:xfrm>
            </p:grpSpPr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562915D7-3A85-3474-2585-ABF08E658218}"/>
                    </a:ext>
                  </a:extLst>
                </p:cNvPr>
                <p:cNvSpPr txBox="1"/>
                <p:nvPr/>
              </p:nvSpPr>
              <p:spPr>
                <a:xfrm>
                  <a:off x="3232430" y="5664222"/>
                  <a:ext cx="2684318" cy="71891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NEG: HT, K 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NBS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Date Bled: 22 June 2025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23" name="Group 22">
                  <a:extLst>
                    <a:ext uri="{FF2B5EF4-FFF2-40B4-BE49-F238E27FC236}">
                      <a16:creationId xmlns:a16="http://schemas.microsoft.com/office/drawing/2014/main" id="{A99F8245-4DC7-F768-5DC9-0A7AB535D649}"/>
                    </a:ext>
                  </a:extLst>
                </p:cNvPr>
                <p:cNvGrpSpPr/>
                <p:nvPr/>
              </p:nvGrpSpPr>
              <p:grpSpPr>
                <a:xfrm>
                  <a:off x="146457" y="290945"/>
                  <a:ext cx="5385023" cy="6092192"/>
                  <a:chOff x="146457" y="290945"/>
                  <a:chExt cx="5385023" cy="6092192"/>
                </a:xfrm>
              </p:grpSpPr>
              <p:sp>
                <p:nvSpPr>
                  <p:cNvPr id="26" name="Rectangle 25">
                    <a:extLst>
                      <a:ext uri="{FF2B5EF4-FFF2-40B4-BE49-F238E27FC236}">
                        <a16:creationId xmlns:a16="http://schemas.microsoft.com/office/drawing/2014/main" id="{D8AAFBE3-D7B2-303D-2A98-3FC6A2FD7511}"/>
                      </a:ext>
                    </a:extLst>
                  </p:cNvPr>
                  <p:cNvSpPr/>
                  <p:nvPr/>
                </p:nvSpPr>
                <p:spPr>
                  <a:xfrm>
                    <a:off x="3230348" y="3504602"/>
                    <a:ext cx="2123052" cy="402213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2400" b="1" dirty="0"/>
                      <a:t>Rh D Negative</a:t>
                    </a:r>
                  </a:p>
                </p:txBody>
              </p:sp>
              <p:sp>
                <p:nvSpPr>
                  <p:cNvPr id="27" name="TextBox 26">
                    <a:extLst>
                      <a:ext uri="{FF2B5EF4-FFF2-40B4-BE49-F238E27FC236}">
                        <a16:creationId xmlns:a16="http://schemas.microsoft.com/office/drawing/2014/main" id="{9E6C6CA6-E317-5822-352F-8C6862BC549A}"/>
                      </a:ext>
                    </a:extLst>
                  </p:cNvPr>
                  <p:cNvSpPr txBox="1"/>
                  <p:nvPr/>
                </p:nvSpPr>
                <p:spPr>
                  <a:xfrm>
                    <a:off x="3129554" y="3933655"/>
                    <a:ext cx="2324639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200" b="1" dirty="0"/>
                      <a:t>Expiry Date: </a:t>
                    </a:r>
                    <a:r>
                      <a:rPr lang="en-GB" sz="1400" dirty="0"/>
                      <a:t>25 - May- 2065</a:t>
                    </a:r>
                  </a:p>
                </p:txBody>
              </p:sp>
              <p:grpSp>
                <p:nvGrpSpPr>
                  <p:cNvPr id="28" name="Group 27">
                    <a:extLst>
                      <a:ext uri="{FF2B5EF4-FFF2-40B4-BE49-F238E27FC236}">
                        <a16:creationId xmlns:a16="http://schemas.microsoft.com/office/drawing/2014/main" id="{E0888F16-9F51-B99B-820A-6B56883A6402}"/>
                      </a:ext>
                    </a:extLst>
                  </p:cNvPr>
                  <p:cNvGrpSpPr/>
                  <p:nvPr/>
                </p:nvGrpSpPr>
                <p:grpSpPr>
                  <a:xfrm>
                    <a:off x="3249014" y="4934716"/>
                    <a:ext cx="2282466" cy="828731"/>
                    <a:chOff x="3230348" y="4821095"/>
                    <a:chExt cx="2347773" cy="828731"/>
                  </a:xfrm>
                </p:grpSpPr>
                <p:sp>
                  <p:nvSpPr>
                    <p:cNvPr id="43" name="TextBox 42">
                      <a:extLst>
                        <a:ext uri="{FF2B5EF4-FFF2-40B4-BE49-F238E27FC236}">
                          <a16:creationId xmlns:a16="http://schemas.microsoft.com/office/drawing/2014/main" id="{D249D189-2C0A-7B84-819C-6491A976AEC1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230348" y="5046596"/>
                      <a:ext cx="2347773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b="1" dirty="0"/>
                        <a:t>D       C       E      c       e</a:t>
                      </a:r>
                    </a:p>
                  </p:txBody>
                </p:sp>
                <p:sp>
                  <p:nvSpPr>
                    <p:cNvPr id="44" name="TextBox 43">
                      <a:extLst>
                        <a:ext uri="{FF2B5EF4-FFF2-40B4-BE49-F238E27FC236}">
                          <a16:creationId xmlns:a16="http://schemas.microsoft.com/office/drawing/2014/main" id="{C784EBD9-D858-EDE7-C7CF-F2FFF2B0F9FB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230348" y="5280494"/>
                      <a:ext cx="2347773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b="1" dirty="0"/>
                        <a:t> -         -         -      +       +</a:t>
                      </a:r>
                    </a:p>
                  </p:txBody>
                </p:sp>
                <p:sp>
                  <p:nvSpPr>
                    <p:cNvPr id="46" name="TextBox 45">
                      <a:extLst>
                        <a:ext uri="{FF2B5EF4-FFF2-40B4-BE49-F238E27FC236}">
                          <a16:creationId xmlns:a16="http://schemas.microsoft.com/office/drawing/2014/main" id="{320BFAEE-326F-6448-A85D-647F8A9D04F9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301990" y="4821095"/>
                      <a:ext cx="2077157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sz="1400" b="1" dirty="0"/>
                        <a:t>Additional Information</a:t>
                      </a:r>
                    </a:p>
                  </p:txBody>
                </p:sp>
              </p:grpSp>
              <p:grpSp>
                <p:nvGrpSpPr>
                  <p:cNvPr id="29" name="Group 28">
                    <a:extLst>
                      <a:ext uri="{FF2B5EF4-FFF2-40B4-BE49-F238E27FC236}">
                        <a16:creationId xmlns:a16="http://schemas.microsoft.com/office/drawing/2014/main" id="{1AE3399B-4585-B3F5-8A00-AE26E1CC0C48}"/>
                      </a:ext>
                    </a:extLst>
                  </p:cNvPr>
                  <p:cNvGrpSpPr/>
                  <p:nvPr/>
                </p:nvGrpSpPr>
                <p:grpSpPr>
                  <a:xfrm>
                    <a:off x="146457" y="290945"/>
                    <a:ext cx="5307736" cy="6092192"/>
                    <a:chOff x="146457" y="290945"/>
                    <a:chExt cx="5307736" cy="6092192"/>
                  </a:xfrm>
                </p:grpSpPr>
                <p:grpSp>
                  <p:nvGrpSpPr>
                    <p:cNvPr id="31" name="Group 30">
                      <a:extLst>
                        <a:ext uri="{FF2B5EF4-FFF2-40B4-BE49-F238E27FC236}">
                          <a16:creationId xmlns:a16="http://schemas.microsoft.com/office/drawing/2014/main" id="{40D223D4-1D09-7A27-DAF3-A008D3C2FAF6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46457" y="290945"/>
                      <a:ext cx="5307736" cy="6092192"/>
                      <a:chOff x="197428" y="290945"/>
                      <a:chExt cx="5307736" cy="6092192"/>
                    </a:xfrm>
                  </p:grpSpPr>
                  <p:sp>
                    <p:nvSpPr>
                      <p:cNvPr id="35" name="Rectangle 34">
                        <a:extLst>
                          <a:ext uri="{FF2B5EF4-FFF2-40B4-BE49-F238E27FC236}">
                            <a16:creationId xmlns:a16="http://schemas.microsoft.com/office/drawing/2014/main" id="{1E637BC5-1A5A-B621-DACC-6AD3457D31A0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97428" y="290945"/>
                        <a:ext cx="5307736" cy="6092192"/>
                      </a:xfrm>
                      <a:prstGeom prst="rect">
                        <a:avLst/>
                      </a:prstGeom>
                      <a:noFill/>
                      <a:ln w="12700" cap="flat" cmpd="sng" algn="ctr">
                        <a:solidFill>
                          <a:sysClr val="windowText" lastClr="000000"/>
                        </a:solidFill>
                        <a:prstDash val="solid"/>
                        <a:miter lim="800000"/>
                      </a:ln>
                      <a:effectLst/>
                    </p:spPr>
                    <p:txBody>
                      <a:bodyPr rot="0" spcFirstLastPara="0" vert="horz" wrap="square" lIns="91440" tIns="45720" rIns="91440" bIns="4572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GB" sz="18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ysClr val="window" lastClr="FFFFFF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grpSp>
                    <p:nvGrpSpPr>
                      <p:cNvPr id="37" name="Group 36">
                        <a:extLst>
                          <a:ext uri="{FF2B5EF4-FFF2-40B4-BE49-F238E27FC236}">
                            <a16:creationId xmlns:a16="http://schemas.microsoft.com/office/drawing/2014/main" id="{15BFE4F3-0918-FEAC-49E6-11BFF87EAE4F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241421" y="3576489"/>
                        <a:ext cx="2754031" cy="1691934"/>
                        <a:chOff x="-41797" y="372190"/>
                        <a:chExt cx="2043297" cy="1078695"/>
                      </a:xfrm>
                    </p:grpSpPr>
                    <p:sp>
                      <p:nvSpPr>
                        <p:cNvPr id="38" name="Text Box 27">
                          <a:extLst>
                            <a:ext uri="{FF2B5EF4-FFF2-40B4-BE49-F238E27FC236}">
                              <a16:creationId xmlns:a16="http://schemas.microsoft.com/office/drawing/2014/main" id="{85C2AAFB-8382-0048-E042-DA00D83E7966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-41797" y="691595"/>
                          <a:ext cx="1879905" cy="759290"/>
                        </a:xfrm>
                        <a:prstGeom prst="rect">
                          <a:avLst/>
                        </a:prstGeom>
                        <a:solidFill>
                          <a:sysClr val="window" lastClr="FFFFFF"/>
                        </a:solidFill>
                        <a:ln w="6350">
                          <a:noFill/>
                        </a:ln>
                      </p:spPr>
                      <p:txBody>
                        <a:bodyPr rot="0" spcFirstLastPara="0" vert="horz" wrap="squar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This component was collected in CPD anticoagulant.</a:t>
                          </a:r>
                        </a:p>
                        <a:p>
                          <a:pPr lvl="0">
                            <a:lnSpc>
                              <a:spcPct val="115000"/>
                            </a:lnSpc>
                            <a:defRPr/>
                          </a:pPr>
                          <a:endParaRPr lang="en-GB" sz="800" dirty="0"/>
                        </a:p>
                        <a:p>
                          <a:pPr lvl="0">
                            <a:lnSpc>
                              <a:spcPct val="115000"/>
                            </a:lnSpc>
                            <a:defRPr/>
                          </a:pPr>
                          <a:r>
                            <a:rPr lang="en-GB" sz="800" dirty="0"/>
                            <a:t>Once thawed use within 4hrs</a:t>
                          </a: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		</a:t>
                          </a:r>
                          <a:r>
                            <a:rPr kumimoji="0" lang="en-GB" sz="6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kumimoji="0" lang="en-GB" sz="11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  <p:sp>
                      <p:nvSpPr>
                        <p:cNvPr id="40" name="Text Box 3">
                          <a:extLst>
                            <a:ext uri="{FF2B5EF4-FFF2-40B4-BE49-F238E27FC236}">
                              <a16:creationId xmlns:a16="http://schemas.microsoft.com/office/drawing/2014/main" id="{16E824BE-0F99-1D5B-90A3-CFD98D564A5A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1423549" y="372190"/>
                          <a:ext cx="577951" cy="302514"/>
                        </a:xfrm>
                        <a:prstGeom prst="rect">
                          <a:avLst/>
                        </a:prstGeom>
                        <a:solidFill>
                          <a:sysClr val="window" lastClr="FFFFFF"/>
                        </a:solidFill>
                        <a:ln w="6350">
                          <a:noFill/>
                        </a:ln>
                      </p:spPr>
                      <p:txBody>
                        <a:bodyPr rot="0" spcFirstLastPara="0" vert="horz" wrap="squar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1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Volume 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1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280 ml</a:t>
                          </a:r>
                          <a:endParaRPr kumimoji="0" lang="en-GB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</p:grpSp>
                </p:grpSp>
                <p:sp>
                  <p:nvSpPr>
                    <p:cNvPr id="32" name="TextBox 31">
                      <a:extLst>
                        <a:ext uri="{FF2B5EF4-FFF2-40B4-BE49-F238E27FC236}">
                          <a16:creationId xmlns:a16="http://schemas.microsoft.com/office/drawing/2014/main" id="{82E49226-635D-3600-AA2D-781BF6481298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5266" y="2057736"/>
                      <a:ext cx="3189751" cy="294183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CRYOPRECIPITATE POOLED LD</a:t>
                      </a:r>
                      <a:endParaRPr kumimoji="0" lang="en-GB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33" name="TextBox 32">
                      <a:extLst>
                        <a:ext uri="{FF2B5EF4-FFF2-40B4-BE49-F238E27FC236}">
                          <a16:creationId xmlns:a16="http://schemas.microsoft.com/office/drawing/2014/main" id="{4D17F939-1DD8-7E94-3F4D-3299BE239905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83551" y="2365851"/>
                      <a:ext cx="1545348" cy="260584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STORE AT &lt;25</a:t>
                      </a:r>
                      <a:r>
                        <a:rPr kumimoji="0" lang="en-GB" sz="1000" b="1" i="0" u="none" strike="noStrike" kern="0" cap="none" spc="0" normalizeH="0" baseline="3000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endParaRPr kumimoji="0" lang="en-GB" sz="4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34" name="TextBox 33">
                      <a:extLst>
                        <a:ext uri="{FF2B5EF4-FFF2-40B4-BE49-F238E27FC236}">
                          <a16:creationId xmlns:a16="http://schemas.microsoft.com/office/drawing/2014/main" id="{5B54F875-4D6E-C6BF-A670-28B874C4C14F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5266" y="2603212"/>
                      <a:ext cx="2896462" cy="793230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not be used if there are visible signs of deterioration.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0" dirty="0">
                          <a:solidFill>
                            <a:sysClr val="windowText" lastClr="000000"/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be administered through a suitable transfusion set incorporating a 170mm filter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may transmit infection </a:t>
                      </a:r>
                      <a:endParaRPr kumimoji="0" lang="en-GB" sz="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pic>
                <p:nvPicPr>
                  <p:cNvPr id="30" name="Picture 6" descr="Barcode">
                    <a:extLst>
                      <a:ext uri="{FF2B5EF4-FFF2-40B4-BE49-F238E27FC236}">
                        <a16:creationId xmlns:a16="http://schemas.microsoft.com/office/drawing/2014/main" id="{9BB483A2-47D1-2946-E9D0-D60BF456D326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7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b="24524"/>
                  <a:stretch>
                    <a:fillRect/>
                  </a:stretch>
                </p:blipFill>
                <p:spPr bwMode="auto">
                  <a:xfrm>
                    <a:off x="3249014" y="4258753"/>
                    <a:ext cx="2104386" cy="645658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</p:grp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7FCE52DD-1407-9B09-1138-7A37A17FF60B}"/>
                  </a:ext>
                </a:extLst>
              </p:cNvPr>
              <p:cNvSpPr/>
              <p:nvPr/>
            </p:nvSpPr>
            <p:spPr>
              <a:xfrm>
                <a:off x="3266340" y="1759000"/>
                <a:ext cx="2504199" cy="2215991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en-US" sz="13800" b="1" dirty="0">
                    <a:ln w="38100">
                      <a:solidFill>
                        <a:schemeClr val="tx1"/>
                      </a:solidFill>
                      <a:prstDash val="solid"/>
                    </a:ln>
                    <a:solidFill>
                      <a:srgbClr val="FFFFFF"/>
                    </a:solidFill>
                    <a:effectLst>
                      <a:outerShdw blurRad="38100" dist="22860" dir="5400000" algn="tl" rotWithShape="0">
                        <a:srgbClr val="000000">
                          <a:alpha val="30000"/>
                        </a:srgbClr>
                      </a:outerShdw>
                    </a:effectLst>
                  </a:rPr>
                  <a:t>AB</a:t>
                </a:r>
                <a:endParaRPr lang="en-US" sz="13800" b="1" cap="none" spc="0" dirty="0">
                  <a:ln w="38100">
                    <a:solidFill>
                      <a:schemeClr val="tx1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</a:endParaRPr>
              </a:p>
            </p:txBody>
          </p:sp>
        </p:grpSp>
        <p:pic>
          <p:nvPicPr>
            <p:cNvPr id="4" name="Picture 2" descr="Barcode">
              <a:extLst>
                <a:ext uri="{FF2B5EF4-FFF2-40B4-BE49-F238E27FC236}">
                  <a16:creationId xmlns:a16="http://schemas.microsoft.com/office/drawing/2014/main" id="{74A408D1-D824-0091-CF46-998F994A66B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" b="43251"/>
            <a:stretch>
              <a:fillRect/>
            </a:stretch>
          </p:blipFill>
          <p:spPr bwMode="auto">
            <a:xfrm>
              <a:off x="4207846" y="1557782"/>
              <a:ext cx="1119857" cy="4022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Barcode">
              <a:extLst>
                <a:ext uri="{FF2B5EF4-FFF2-40B4-BE49-F238E27FC236}">
                  <a16:creationId xmlns:a16="http://schemas.microsoft.com/office/drawing/2014/main" id="{F96345D1-F614-3608-75E4-4328FEB22DD5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4861"/>
            <a:stretch>
              <a:fillRect/>
            </a:stretch>
          </p:blipFill>
          <p:spPr bwMode="auto">
            <a:xfrm>
              <a:off x="4209462" y="1050622"/>
              <a:ext cx="1118241" cy="41595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4956E97E-DC41-CA20-7530-0A56C7414EE7}"/>
              </a:ext>
            </a:extLst>
          </p:cNvPr>
          <p:cNvGrpSpPr/>
          <p:nvPr/>
        </p:nvGrpSpPr>
        <p:grpSpPr>
          <a:xfrm>
            <a:off x="6362896" y="374773"/>
            <a:ext cx="5770291" cy="6092192"/>
            <a:chOff x="6362896" y="374773"/>
            <a:chExt cx="5770291" cy="6092192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547728CC-A14A-465C-06C8-D6BCB2651BD5}"/>
                </a:ext>
              </a:extLst>
            </p:cNvPr>
            <p:cNvGrpSpPr/>
            <p:nvPr/>
          </p:nvGrpSpPr>
          <p:grpSpPr>
            <a:xfrm>
              <a:off x="6362896" y="374773"/>
              <a:ext cx="5770291" cy="6092192"/>
              <a:chOff x="325709" y="382904"/>
              <a:chExt cx="5770291" cy="6092192"/>
            </a:xfrm>
          </p:grpSpPr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id="{2C41D2F4-3B1C-84EE-5DCB-5822C0B4C065}"/>
                  </a:ext>
                </a:extLst>
              </p:cNvPr>
              <p:cNvGrpSpPr/>
              <p:nvPr/>
            </p:nvGrpSpPr>
            <p:grpSpPr>
              <a:xfrm>
                <a:off x="325709" y="382904"/>
                <a:ext cx="5770291" cy="6092192"/>
                <a:chOff x="146457" y="290945"/>
                <a:chExt cx="5770291" cy="6092192"/>
              </a:xfrm>
            </p:grpSpPr>
            <p:sp>
              <p:nvSpPr>
                <p:cNvPr id="59" name="TextBox 58">
                  <a:extLst>
                    <a:ext uri="{FF2B5EF4-FFF2-40B4-BE49-F238E27FC236}">
                      <a16:creationId xmlns:a16="http://schemas.microsoft.com/office/drawing/2014/main" id="{2E988279-DC3E-0286-6690-3626CC827EE5}"/>
                    </a:ext>
                  </a:extLst>
                </p:cNvPr>
                <p:cNvSpPr txBox="1"/>
                <p:nvPr/>
              </p:nvSpPr>
              <p:spPr>
                <a:xfrm>
                  <a:off x="3232430" y="5664222"/>
                  <a:ext cx="2684318" cy="71891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NEG: HT, K 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NBS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Date Bled: 22 June 2025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60" name="Group 59">
                  <a:extLst>
                    <a:ext uri="{FF2B5EF4-FFF2-40B4-BE49-F238E27FC236}">
                      <a16:creationId xmlns:a16="http://schemas.microsoft.com/office/drawing/2014/main" id="{21D9C3C8-D6AF-4777-6044-5F68D2D01304}"/>
                    </a:ext>
                  </a:extLst>
                </p:cNvPr>
                <p:cNvGrpSpPr/>
                <p:nvPr/>
              </p:nvGrpSpPr>
              <p:grpSpPr>
                <a:xfrm>
                  <a:off x="146457" y="290945"/>
                  <a:ext cx="5385023" cy="6092192"/>
                  <a:chOff x="146457" y="290945"/>
                  <a:chExt cx="5385023" cy="6092192"/>
                </a:xfrm>
              </p:grpSpPr>
              <p:sp>
                <p:nvSpPr>
                  <p:cNvPr id="62" name="Rectangle 61">
                    <a:extLst>
                      <a:ext uri="{FF2B5EF4-FFF2-40B4-BE49-F238E27FC236}">
                        <a16:creationId xmlns:a16="http://schemas.microsoft.com/office/drawing/2014/main" id="{281730CC-A0A3-D3EB-A0A2-9E3E1B3CE2B7}"/>
                      </a:ext>
                    </a:extLst>
                  </p:cNvPr>
                  <p:cNvSpPr/>
                  <p:nvPr/>
                </p:nvSpPr>
                <p:spPr>
                  <a:xfrm>
                    <a:off x="3230348" y="3504602"/>
                    <a:ext cx="2123052" cy="402213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2400" b="1" dirty="0"/>
                      <a:t>Rh D Negative</a:t>
                    </a:r>
                  </a:p>
                </p:txBody>
              </p:sp>
              <p:sp>
                <p:nvSpPr>
                  <p:cNvPr id="63" name="TextBox 62">
                    <a:extLst>
                      <a:ext uri="{FF2B5EF4-FFF2-40B4-BE49-F238E27FC236}">
                        <a16:creationId xmlns:a16="http://schemas.microsoft.com/office/drawing/2014/main" id="{97DB08CB-89EF-0F81-1BF8-1E962E61402E}"/>
                      </a:ext>
                    </a:extLst>
                  </p:cNvPr>
                  <p:cNvSpPr txBox="1"/>
                  <p:nvPr/>
                </p:nvSpPr>
                <p:spPr>
                  <a:xfrm>
                    <a:off x="3129554" y="3933655"/>
                    <a:ext cx="2324639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200" b="1" dirty="0"/>
                      <a:t>Expiry Date: </a:t>
                    </a:r>
                    <a:r>
                      <a:rPr lang="en-GB" sz="1400" dirty="0"/>
                      <a:t>25 - May- 2065</a:t>
                    </a:r>
                  </a:p>
                </p:txBody>
              </p:sp>
              <p:grpSp>
                <p:nvGrpSpPr>
                  <p:cNvPr id="79" name="Group 78">
                    <a:extLst>
                      <a:ext uri="{FF2B5EF4-FFF2-40B4-BE49-F238E27FC236}">
                        <a16:creationId xmlns:a16="http://schemas.microsoft.com/office/drawing/2014/main" id="{A9D984F8-56D5-B3BC-FE61-288970860812}"/>
                      </a:ext>
                    </a:extLst>
                  </p:cNvPr>
                  <p:cNvGrpSpPr/>
                  <p:nvPr/>
                </p:nvGrpSpPr>
                <p:grpSpPr>
                  <a:xfrm>
                    <a:off x="3249014" y="4934716"/>
                    <a:ext cx="2282466" cy="828731"/>
                    <a:chOff x="3230348" y="4821095"/>
                    <a:chExt cx="2347773" cy="828731"/>
                  </a:xfrm>
                </p:grpSpPr>
                <p:sp>
                  <p:nvSpPr>
                    <p:cNvPr id="91" name="TextBox 90">
                      <a:extLst>
                        <a:ext uri="{FF2B5EF4-FFF2-40B4-BE49-F238E27FC236}">
                          <a16:creationId xmlns:a16="http://schemas.microsoft.com/office/drawing/2014/main" id="{4B531E86-2091-EC0D-6CD6-E9E55605ACDB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230348" y="5046596"/>
                      <a:ext cx="2347773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b="1" dirty="0"/>
                        <a:t>D       C       E      c       e</a:t>
                      </a:r>
                    </a:p>
                  </p:txBody>
                </p:sp>
                <p:sp>
                  <p:nvSpPr>
                    <p:cNvPr id="92" name="TextBox 91">
                      <a:extLst>
                        <a:ext uri="{FF2B5EF4-FFF2-40B4-BE49-F238E27FC236}">
                          <a16:creationId xmlns:a16="http://schemas.microsoft.com/office/drawing/2014/main" id="{7620760E-72DF-05ED-0CAB-265E753A4AFD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230348" y="5280494"/>
                      <a:ext cx="2347773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b="1" dirty="0"/>
                        <a:t> -         -         -      +       +</a:t>
                      </a:r>
                    </a:p>
                  </p:txBody>
                </p:sp>
                <p:sp>
                  <p:nvSpPr>
                    <p:cNvPr id="93" name="TextBox 92">
                      <a:extLst>
                        <a:ext uri="{FF2B5EF4-FFF2-40B4-BE49-F238E27FC236}">
                          <a16:creationId xmlns:a16="http://schemas.microsoft.com/office/drawing/2014/main" id="{19445DD0-E62F-B74F-FB2E-8EFFE098351E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301990" y="4821095"/>
                      <a:ext cx="2077157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sz="1400" b="1" dirty="0"/>
                        <a:t>Additional Information</a:t>
                      </a:r>
                    </a:p>
                  </p:txBody>
                </p:sp>
              </p:grpSp>
              <p:grpSp>
                <p:nvGrpSpPr>
                  <p:cNvPr id="80" name="Group 79">
                    <a:extLst>
                      <a:ext uri="{FF2B5EF4-FFF2-40B4-BE49-F238E27FC236}">
                        <a16:creationId xmlns:a16="http://schemas.microsoft.com/office/drawing/2014/main" id="{83912889-DD17-8ABA-7181-3E92FDACD159}"/>
                      </a:ext>
                    </a:extLst>
                  </p:cNvPr>
                  <p:cNvGrpSpPr/>
                  <p:nvPr/>
                </p:nvGrpSpPr>
                <p:grpSpPr>
                  <a:xfrm>
                    <a:off x="146457" y="290945"/>
                    <a:ext cx="5307736" cy="6092192"/>
                    <a:chOff x="146457" y="290945"/>
                    <a:chExt cx="5307736" cy="6092192"/>
                  </a:xfrm>
                </p:grpSpPr>
                <p:grpSp>
                  <p:nvGrpSpPr>
                    <p:cNvPr id="82" name="Group 81">
                      <a:extLst>
                        <a:ext uri="{FF2B5EF4-FFF2-40B4-BE49-F238E27FC236}">
                          <a16:creationId xmlns:a16="http://schemas.microsoft.com/office/drawing/2014/main" id="{A5915C7D-AEE5-F9DF-92A3-29DFE7E161C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46457" y="290945"/>
                      <a:ext cx="5307736" cy="6092192"/>
                      <a:chOff x="197428" y="290945"/>
                      <a:chExt cx="5307736" cy="6092192"/>
                    </a:xfrm>
                  </p:grpSpPr>
                  <p:sp>
                    <p:nvSpPr>
                      <p:cNvPr id="86" name="Rectangle 85">
                        <a:extLst>
                          <a:ext uri="{FF2B5EF4-FFF2-40B4-BE49-F238E27FC236}">
                            <a16:creationId xmlns:a16="http://schemas.microsoft.com/office/drawing/2014/main" id="{172923EA-5DC1-A1CA-02F6-EC48537AE3F0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97428" y="290945"/>
                        <a:ext cx="5307736" cy="6092192"/>
                      </a:xfrm>
                      <a:prstGeom prst="rect">
                        <a:avLst/>
                      </a:prstGeom>
                      <a:noFill/>
                      <a:ln w="12700" cap="flat" cmpd="sng" algn="ctr">
                        <a:solidFill>
                          <a:sysClr val="windowText" lastClr="000000"/>
                        </a:solidFill>
                        <a:prstDash val="solid"/>
                        <a:miter lim="800000"/>
                      </a:ln>
                      <a:effectLst/>
                    </p:spPr>
                    <p:txBody>
                      <a:bodyPr rot="0" spcFirstLastPara="0" vert="horz" wrap="square" lIns="91440" tIns="45720" rIns="91440" bIns="4572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GB" sz="18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ysClr val="window" lastClr="FFFFFF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grpSp>
                    <p:nvGrpSpPr>
                      <p:cNvPr id="88" name="Group 87">
                        <a:extLst>
                          <a:ext uri="{FF2B5EF4-FFF2-40B4-BE49-F238E27FC236}">
                            <a16:creationId xmlns:a16="http://schemas.microsoft.com/office/drawing/2014/main" id="{1DA4D8D8-CB17-1873-7E1F-114D19F4FB43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241421" y="3576489"/>
                        <a:ext cx="2754031" cy="1691934"/>
                        <a:chOff x="-41797" y="372190"/>
                        <a:chExt cx="2043297" cy="1078695"/>
                      </a:xfrm>
                    </p:grpSpPr>
                    <p:sp>
                      <p:nvSpPr>
                        <p:cNvPr id="89" name="Text Box 27">
                          <a:extLst>
                            <a:ext uri="{FF2B5EF4-FFF2-40B4-BE49-F238E27FC236}">
                              <a16:creationId xmlns:a16="http://schemas.microsoft.com/office/drawing/2014/main" id="{208DC9BF-3BFF-6CDB-820F-999DDCCFF07D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-41797" y="691595"/>
                          <a:ext cx="1879905" cy="759290"/>
                        </a:xfrm>
                        <a:prstGeom prst="rect">
                          <a:avLst/>
                        </a:prstGeom>
                        <a:solidFill>
                          <a:sysClr val="window" lastClr="FFFFFF"/>
                        </a:solidFill>
                        <a:ln w="6350">
                          <a:noFill/>
                        </a:ln>
                      </p:spPr>
                      <p:txBody>
                        <a:bodyPr rot="0" spcFirstLastPara="0" vert="horz" wrap="squar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This component was collected in CPD anticoagulant.</a:t>
                          </a:r>
                        </a:p>
                        <a:p>
                          <a:pPr lvl="0">
                            <a:lnSpc>
                              <a:spcPct val="115000"/>
                            </a:lnSpc>
                            <a:defRPr/>
                          </a:pPr>
                          <a:endParaRPr lang="en-GB" sz="800" dirty="0"/>
                        </a:p>
                        <a:p>
                          <a:pPr lvl="0">
                            <a:lnSpc>
                              <a:spcPct val="115000"/>
                            </a:lnSpc>
                            <a:defRPr/>
                          </a:pPr>
                          <a:r>
                            <a:rPr lang="en-GB" sz="800" dirty="0"/>
                            <a:t>Once thawed use within 4hrs</a:t>
                          </a: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		</a:t>
                          </a:r>
                          <a:r>
                            <a:rPr kumimoji="0" lang="en-GB" sz="6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kumimoji="0" lang="en-GB" sz="11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  <p:sp>
                      <p:nvSpPr>
                        <p:cNvPr id="90" name="Text Box 3">
                          <a:extLst>
                            <a:ext uri="{FF2B5EF4-FFF2-40B4-BE49-F238E27FC236}">
                              <a16:creationId xmlns:a16="http://schemas.microsoft.com/office/drawing/2014/main" id="{A485089C-A8CA-4D6D-80F3-334C0CFCF99D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1423549" y="372190"/>
                          <a:ext cx="577951" cy="302514"/>
                        </a:xfrm>
                        <a:prstGeom prst="rect">
                          <a:avLst/>
                        </a:prstGeom>
                        <a:solidFill>
                          <a:sysClr val="window" lastClr="FFFFFF"/>
                        </a:solidFill>
                        <a:ln w="6350">
                          <a:noFill/>
                        </a:ln>
                      </p:spPr>
                      <p:txBody>
                        <a:bodyPr rot="0" spcFirstLastPara="0" vert="horz" wrap="squar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1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Volume 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1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280 ml</a:t>
                          </a:r>
                          <a:endParaRPr kumimoji="0" lang="en-GB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</p:grpSp>
                </p:grpSp>
                <p:sp>
                  <p:nvSpPr>
                    <p:cNvPr id="83" name="TextBox 82">
                      <a:extLst>
                        <a:ext uri="{FF2B5EF4-FFF2-40B4-BE49-F238E27FC236}">
                          <a16:creationId xmlns:a16="http://schemas.microsoft.com/office/drawing/2014/main" id="{EB4E216B-9A9C-8590-E755-A475BB1503CD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5266" y="2057736"/>
                      <a:ext cx="3189751" cy="294183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CRYOPRECIPITATE POOLED LD</a:t>
                      </a:r>
                      <a:endParaRPr kumimoji="0" lang="en-GB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84" name="TextBox 83">
                      <a:extLst>
                        <a:ext uri="{FF2B5EF4-FFF2-40B4-BE49-F238E27FC236}">
                          <a16:creationId xmlns:a16="http://schemas.microsoft.com/office/drawing/2014/main" id="{2C469D7D-2889-F2B6-BF35-B2D1CB091DD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83551" y="2365851"/>
                      <a:ext cx="1545348" cy="260584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STORE AT &lt;25</a:t>
                      </a:r>
                      <a:r>
                        <a:rPr kumimoji="0" lang="en-GB" sz="1000" b="1" i="0" u="none" strike="noStrike" kern="0" cap="none" spc="0" normalizeH="0" baseline="3000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endParaRPr kumimoji="0" lang="en-GB" sz="4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85" name="TextBox 84">
                      <a:extLst>
                        <a:ext uri="{FF2B5EF4-FFF2-40B4-BE49-F238E27FC236}">
                          <a16:creationId xmlns:a16="http://schemas.microsoft.com/office/drawing/2014/main" id="{357FE227-20C9-5055-2D56-7E2A41ECB070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5266" y="2603212"/>
                      <a:ext cx="2896462" cy="793230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not be used if there are visible signs of deterioration.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0" dirty="0">
                          <a:solidFill>
                            <a:sysClr val="windowText" lastClr="000000"/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be administered through a suitable transfusion set incorporating a 170mm filter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may transmit infection </a:t>
                      </a:r>
                      <a:endParaRPr kumimoji="0" lang="en-GB" sz="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pic>
                <p:nvPicPr>
                  <p:cNvPr id="81" name="Picture 6" descr="Barcode">
                    <a:extLst>
                      <a:ext uri="{FF2B5EF4-FFF2-40B4-BE49-F238E27FC236}">
                        <a16:creationId xmlns:a16="http://schemas.microsoft.com/office/drawing/2014/main" id="{7682C787-E775-834D-BFE4-1DE244C0E102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7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b="24524"/>
                  <a:stretch>
                    <a:fillRect/>
                  </a:stretch>
                </p:blipFill>
                <p:spPr bwMode="auto">
                  <a:xfrm>
                    <a:off x="3249014" y="4258753"/>
                    <a:ext cx="2104386" cy="645658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</p:grpSp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1120C0F2-6BBE-93BD-61C2-6F62B8046F97}"/>
                  </a:ext>
                </a:extLst>
              </p:cNvPr>
              <p:cNvSpPr/>
              <p:nvPr/>
            </p:nvSpPr>
            <p:spPr>
              <a:xfrm>
                <a:off x="3286840" y="1791443"/>
                <a:ext cx="2453212" cy="2215991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en-US" sz="13800" b="1" cap="none" spc="0" dirty="0">
                    <a:ln w="38100">
                      <a:solidFill>
                        <a:schemeClr val="tx1"/>
                      </a:solidFill>
                      <a:prstDash val="solid"/>
                    </a:ln>
                    <a:solidFill>
                      <a:srgbClr val="FFFFFF"/>
                    </a:solidFill>
                    <a:effectLst>
                      <a:outerShdw blurRad="38100" dist="22860" dir="5400000" algn="tl" rotWithShape="0">
                        <a:srgbClr val="000000">
                          <a:alpha val="30000"/>
                        </a:srgbClr>
                      </a:outerShdw>
                    </a:effectLst>
                  </a:rPr>
                  <a:t>AB</a:t>
                </a:r>
              </a:p>
            </p:txBody>
          </p:sp>
        </p:grpSp>
        <p:pic>
          <p:nvPicPr>
            <p:cNvPr id="16" name="Picture 2" descr="Barcode">
              <a:extLst>
                <a:ext uri="{FF2B5EF4-FFF2-40B4-BE49-F238E27FC236}">
                  <a16:creationId xmlns:a16="http://schemas.microsoft.com/office/drawing/2014/main" id="{7F182BFA-A6D5-BE70-2F90-4E16D8709C85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" b="43251"/>
            <a:stretch>
              <a:fillRect/>
            </a:stretch>
          </p:blipFill>
          <p:spPr bwMode="auto">
            <a:xfrm>
              <a:off x="10252105" y="1560031"/>
              <a:ext cx="1119857" cy="4022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4" name="Picture 10" descr="Barcode">
              <a:extLst>
                <a:ext uri="{FF2B5EF4-FFF2-40B4-BE49-F238E27FC236}">
                  <a16:creationId xmlns:a16="http://schemas.microsoft.com/office/drawing/2014/main" id="{83752C26-B3D8-E2B2-9488-BF9C9C4344B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4960"/>
            <a:stretch>
              <a:fillRect/>
            </a:stretch>
          </p:blipFill>
          <p:spPr bwMode="auto">
            <a:xfrm>
              <a:off x="10252105" y="1067407"/>
              <a:ext cx="1119857" cy="416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1730B65E-6DFC-8764-CB70-E013BA337192}"/>
              </a:ext>
            </a:extLst>
          </p:cNvPr>
          <p:cNvSpPr txBox="1"/>
          <p:nvPr/>
        </p:nvSpPr>
        <p:spPr>
          <a:xfrm>
            <a:off x="365760" y="100584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Major Haemorrhage Simulation Toolkit – Blood component bags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508776E-504B-B614-24EE-F7D14B6E2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7312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5853</TotalTime>
  <Words>635</Words>
  <Application>Microsoft Office PowerPoint</Application>
  <PresentationFormat>Widescreen</PresentationFormat>
  <Paragraphs>130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Josephine McCullagh</dc:creator>
  <cp:lastModifiedBy>Nicola Swarbrick</cp:lastModifiedBy>
  <cp:revision>22</cp:revision>
  <dcterms:created xsi:type="dcterms:W3CDTF">2025-08-12T09:15:48Z</dcterms:created>
  <dcterms:modified xsi:type="dcterms:W3CDTF">2026-02-02T13:06:36Z</dcterms:modified>
</cp:coreProperties>
</file>