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65" r:id="rId3"/>
    <p:sldId id="266" r:id="rId4"/>
    <p:sldId id="267" r:id="rId5"/>
    <p:sldId id="268" r:id="rId6"/>
    <p:sldId id="272" r:id="rId7"/>
    <p:sldId id="261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C20246-6177-4452-A21F-DF5738F1CA6B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59F2F-F4C7-4601-A154-413248339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002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614EC-FAEE-3071-EE66-1AE032E153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68C7E5-9766-936D-F5E7-B8DA6A9C9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7534C-51EF-AF64-1A8B-648363DA8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523C-ABA3-4C49-B3FE-09A4E3C22169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82C97-70D5-A3DB-4FBD-A9AACEC36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45CD7-B1E8-EB2D-7EE4-65519F1E5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66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836B-EDA2-5DC7-2DDF-25CEE21AF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156D8E-74FA-BF52-F457-A7A1E9EDD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A210F-A889-27D8-0853-57E696A6F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7D3C-107C-465B-B587-F834CC5F8305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75286-7D3E-2992-1FFF-86E36BCD4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B766C-5239-0EDE-BA8A-5CB0D7338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43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0652F9-7BC7-749F-BC3F-6BA5A7CC5D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D5405-A64F-26FC-3E6D-2BB89EBCF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8FE0D-3948-E446-208B-FB146CC3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F918-3EDE-4EEB-80A7-855FD2BD769F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172B6-325D-D9AE-DBD8-0EE5B5EA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A540A-2C4A-532A-979A-8DBE97018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051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E78B9-CF75-AA92-5CEA-AA3B9A0B7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A2AD4-7AB4-49B4-3839-2A867B040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FDB6F-9755-73EC-38F6-90BF161F2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CD613-EB55-45E0-B480-7DB939EDEC68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045C8-12BB-894A-0FE1-EBAEAE1D5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F297D-4208-3FEE-5D5A-CB4FB688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21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1431F-DA5D-A2AD-8711-89FD33FC2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3C773-638D-6F21-CE1D-2EF17D7A3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51EB7-33C3-BFB9-5EE8-3DBDA5A6A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80414-E812-41E1-BC13-B845CDA6B7F1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7BB75-5505-8C88-368B-9039DE0F1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500F6-068B-02B2-0869-53D6E02D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720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CF056-C36D-3982-0452-24D5EFFE4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AE755-81B0-2B94-EB88-593CBAA57A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033B8-317C-2D83-711F-9CC4D6BBD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3581A8-266A-BACC-AE90-0F5CDD8E2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3CF3-7C6F-4ECA-893D-DD9FF73F9F1E}" type="datetime1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30E278-77DA-6145-39E9-5CC68313D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5E0876-E16A-98C1-F964-38D003458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672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DD862-AB94-499A-0936-5ACA77F7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2CD9D-2B39-A99A-0838-3C7DC6F94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A7A5D7-597F-7019-68D0-6C46B0F59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D30C1-153F-8B7F-940C-64410D8897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E7408A-9830-1408-79A1-B298F8E1B7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4E799B-E389-6EA3-F04E-EC412AEB9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D83F-5176-4F07-8AE7-E7F8DE48B961}" type="datetime1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2EAD86-6A7A-B039-9932-A3981CE11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2853F-04B6-509B-25BF-A3FC02ED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96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A4FBC-331E-889F-85D0-A7B3D61DF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CA4C98-A61A-94C6-9D4F-0B4FB228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736B-4CA3-449C-A401-56CAF94D9D92}" type="datetime1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B7D9D-3AC3-270E-DEA0-B3583F239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735418-1DD9-D5DD-ECB1-0EDA1D34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16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09467E-15F7-F16B-7778-83838987A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C788-D20A-4F34-813A-744733ADE220}" type="datetime1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351E60-D822-0C6C-ABBA-B1C3E43F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88DBCF-6926-B653-7F64-47669438D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69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1D958-739A-2C77-95AC-ED19A2180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CA1C5-D54B-7051-D7E1-C871B5D01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C4FD8-0D1C-7CEE-9970-A231C689F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7100B9-4B71-77E8-1F82-94B7F3B38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3DA9-DD4A-4D5D-9308-FF5E4C1D71D5}" type="datetime1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5A9956-CAE4-0C2D-44F1-7B9335CCE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B36B8-58AA-CE7C-94CC-1F2790845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40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BE309-0465-49CE-A3FF-D4423684E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6D0CA4-C078-7F4B-235B-CB83A3CAC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008C6-FB01-C4F5-9AE9-C96975500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96C97D-64B5-74BF-A845-E9E277C1A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1203-40AE-4B27-A8A7-07ACCB29C34C}" type="datetime1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39498-2359-AB96-5627-86A8FA23B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C94AC1-2B72-0ED1-7CF1-9D8EB85E2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24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6EA710-279C-C8BD-5CA4-25B8A0939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EC94F-D2E7-E9CB-5D45-B0D17BCC9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9D2A7-B213-A008-2AE1-1321CACED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CA68E7-E046-45F6-B3DE-D3CE8DDA5749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2869B-6BE5-6BFA-1E32-3EAB6A915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4CBAF-BB3E-55A1-32E8-410F8EF97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88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gif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10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gif"/><Relationship Id="rId5" Type="http://schemas.openxmlformats.org/officeDocument/2006/relationships/image" Target="../media/image12.png"/><Relationship Id="rId10" Type="http://schemas.openxmlformats.org/officeDocument/2006/relationships/image" Target="../media/image15.gif"/><Relationship Id="rId4" Type="http://schemas.openxmlformats.org/officeDocument/2006/relationships/image" Target="../media/image11.png"/><Relationship Id="rId9" Type="http://schemas.openxmlformats.org/officeDocument/2006/relationships/image" Target="../media/image1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16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gif"/><Relationship Id="rId5" Type="http://schemas.openxmlformats.org/officeDocument/2006/relationships/image" Target="../media/image18.png"/><Relationship Id="rId10" Type="http://schemas.openxmlformats.org/officeDocument/2006/relationships/image" Target="../media/image22.gif"/><Relationship Id="rId4" Type="http://schemas.openxmlformats.org/officeDocument/2006/relationships/image" Target="../media/image17.png"/><Relationship Id="rId9" Type="http://schemas.openxmlformats.org/officeDocument/2006/relationships/image" Target="../media/image21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23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28.gif"/><Relationship Id="rId4" Type="http://schemas.openxmlformats.org/officeDocument/2006/relationships/image" Target="../media/image24.png"/><Relationship Id="rId9" Type="http://schemas.openxmlformats.org/officeDocument/2006/relationships/image" Target="../media/image27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gif"/><Relationship Id="rId3" Type="http://schemas.openxmlformats.org/officeDocument/2006/relationships/image" Target="../media/image29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gif"/><Relationship Id="rId5" Type="http://schemas.openxmlformats.org/officeDocument/2006/relationships/image" Target="../media/image31.png"/><Relationship Id="rId10" Type="http://schemas.openxmlformats.org/officeDocument/2006/relationships/image" Target="../media/image35.gif"/><Relationship Id="rId4" Type="http://schemas.openxmlformats.org/officeDocument/2006/relationships/image" Target="../media/image30.png"/><Relationship Id="rId9" Type="http://schemas.openxmlformats.org/officeDocument/2006/relationships/image" Target="../media/image34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gif"/><Relationship Id="rId3" Type="http://schemas.openxmlformats.org/officeDocument/2006/relationships/image" Target="../media/image36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10" Type="http://schemas.openxmlformats.org/officeDocument/2006/relationships/image" Target="../media/image41.gif"/><Relationship Id="rId4" Type="http://schemas.openxmlformats.org/officeDocument/2006/relationships/image" Target="../media/image37.png"/><Relationship Id="rId9" Type="http://schemas.openxmlformats.org/officeDocument/2006/relationships/image" Target="../media/image4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0F842-D2E5-BDE6-1B37-78B73E3C1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55851-B6D1-7338-0CF7-D701EEA24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A Neg FFP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7F9B5E-30B6-0402-155B-8E16F07AB107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AFFFC0-31CD-DC1E-3DD7-8B8083BC18A0}"/>
              </a:ext>
            </a:extLst>
          </p:cNvPr>
          <p:cNvSpPr txBox="1"/>
          <p:nvPr/>
        </p:nvSpPr>
        <p:spPr>
          <a:xfrm>
            <a:off x="10393680" y="100584"/>
            <a:ext cx="163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February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D5420-4836-066B-A7AC-37FFF7E9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49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ADCB5-AE9B-D9F5-8AFD-66F666A5E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62662C-CF3D-4871-2E49-223580ED7D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283" y="3508254"/>
            <a:ext cx="2006086" cy="661181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81A700B4-DB77-8139-2E4E-F0AA6390A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7415" y="3483764"/>
            <a:ext cx="2006086" cy="66118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B83501-24C9-A522-E158-6E0164364DE5}"/>
              </a:ext>
            </a:extLst>
          </p:cNvPr>
          <p:cNvSpPr txBox="1"/>
          <p:nvPr/>
        </p:nvSpPr>
        <p:spPr>
          <a:xfrm>
            <a:off x="6463476" y="2148474"/>
            <a:ext cx="3189751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FRESH FROZEN PLASMA LD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099F8CE-195A-5285-10DB-B20CE21FB3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649" y="406221"/>
            <a:ext cx="2886478" cy="55252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D62F4C8-C80D-96FD-BF3E-B0BC9D1264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7415" y="436899"/>
            <a:ext cx="2924583" cy="55252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D002CE0-3353-AF5F-BDB9-B3B2933B4C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7480" y="1043421"/>
            <a:ext cx="3134162" cy="924054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B2A61589-254C-63AE-208F-6D93601714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803" y="1024498"/>
            <a:ext cx="3134162" cy="905001"/>
          </a:xfrm>
          <a:prstGeom prst="rect">
            <a:avLst/>
          </a:prstGeom>
        </p:spPr>
      </p:pic>
      <p:grpSp>
        <p:nvGrpSpPr>
          <p:cNvPr id="50" name="Group 49">
            <a:extLst>
              <a:ext uri="{FF2B5EF4-FFF2-40B4-BE49-F238E27FC236}">
                <a16:creationId xmlns:a16="http://schemas.microsoft.com/office/drawing/2014/main" id="{CE5719DF-C159-DD33-150B-819F133FF1F5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9281D90-7D41-C1A8-8D6A-8453092D4242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24864027-EB07-C86C-FFB2-ECB0BA3151C8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04F4FD50-9C56-5724-30B1-A7966321BF4B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1B86622D-7055-F50C-D6EA-0C1B4ADE440B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708622D7-630E-969E-E318-6BFA63CD33B8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87" name="TextBox 86">
                    <a:extLst>
                      <a:ext uri="{FF2B5EF4-FFF2-40B4-BE49-F238E27FC236}">
                        <a16:creationId xmlns:a16="http://schemas.microsoft.com/office/drawing/2014/main" id="{12B3FAC6-8ED7-00DC-8EF5-512B03B17864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101" name="Group 100">
                    <a:extLst>
                      <a:ext uri="{FF2B5EF4-FFF2-40B4-BE49-F238E27FC236}">
                        <a16:creationId xmlns:a16="http://schemas.microsoft.com/office/drawing/2014/main" id="{96AB9ECE-4F5E-8A73-356E-CEBE2F87D2C0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2EB392B8-088D-2B77-975F-C921BF8D44E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99" name="TextBox 98">
                      <a:extLst>
                        <a:ext uri="{FF2B5EF4-FFF2-40B4-BE49-F238E27FC236}">
                          <a16:creationId xmlns:a16="http://schemas.microsoft.com/office/drawing/2014/main" id="{0A3C79CD-3752-6E24-B0B4-04211FF1786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100" name="TextBox 99">
                      <a:extLst>
                        <a:ext uri="{FF2B5EF4-FFF2-40B4-BE49-F238E27FC236}">
                          <a16:creationId xmlns:a16="http://schemas.microsoft.com/office/drawing/2014/main" id="{52370FD9-DC37-8C40-3AD7-EB888F95E25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15" name="Group 14">
                    <a:extLst>
                      <a:ext uri="{FF2B5EF4-FFF2-40B4-BE49-F238E27FC236}">
                        <a16:creationId xmlns:a16="http://schemas.microsoft.com/office/drawing/2014/main" id="{3154E398-D79E-0A8B-B371-201CB8617C8F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14" name="Group 13">
                      <a:extLst>
                        <a:ext uri="{FF2B5EF4-FFF2-40B4-BE49-F238E27FC236}">
                          <a16:creationId xmlns:a16="http://schemas.microsoft.com/office/drawing/2014/main" id="{500AF4FB-57B8-CF81-C67C-E4514D1923A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25" name="Rectangle 24">
                        <a:extLst>
                          <a:ext uri="{FF2B5EF4-FFF2-40B4-BE49-F238E27FC236}">
                            <a16:creationId xmlns:a16="http://schemas.microsoft.com/office/drawing/2014/main" id="{EA44A93A-EA0C-AF7E-95BB-52D290DD7FE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6" name="Group 35">
                        <a:extLst>
                          <a:ext uri="{FF2B5EF4-FFF2-40B4-BE49-F238E27FC236}">
                            <a16:creationId xmlns:a16="http://schemas.microsoft.com/office/drawing/2014/main" id="{6998D3C9-3CB2-CE98-0AEE-F4E325254C9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9" name="Text Box 27">
                          <a:extLst>
                            <a:ext uri="{FF2B5EF4-FFF2-40B4-BE49-F238E27FC236}">
                              <a16:creationId xmlns:a16="http://schemas.microsoft.com/office/drawing/2014/main" id="{959E9E85-8B2D-0034-3783-2568AB350AD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up to a maximum of 120 hours if stored at 4oC +/-  2oC depending on the indication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1" name="Text Box 3">
                          <a:extLst>
                            <a:ext uri="{FF2B5EF4-FFF2-40B4-BE49-F238E27FC236}">
                              <a16:creationId xmlns:a16="http://schemas.microsoft.com/office/drawing/2014/main" id="{1ADDC900-9750-DF6C-21B5-5173AD96EA0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132984CF-89CA-C634-5413-C6F796B6CEA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FRESH FROZEN PLASMA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DC083879-AFC5-CDFF-FE9B-43C6FC6A1A9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9" name="TextBox 48">
                      <a:extLst>
                        <a:ext uri="{FF2B5EF4-FFF2-40B4-BE49-F238E27FC236}">
                          <a16:creationId xmlns:a16="http://schemas.microsoft.com/office/drawing/2014/main" id="{FAD15EB8-5CE9-5D90-00CF-0EC0324FB67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1030" name="Picture 6" descr="Barcode">
                    <a:extLst>
                      <a:ext uri="{FF2B5EF4-FFF2-40B4-BE49-F238E27FC236}">
                        <a16:creationId xmlns:a16="http://schemas.microsoft.com/office/drawing/2014/main" id="{9F02A0E0-DEDD-655C-45E8-B1B61F060DDB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3348244B-194A-1059-251D-51E165501A24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</a:t>
                </a:r>
              </a:p>
            </p:txBody>
          </p:sp>
          <p:pic>
            <p:nvPicPr>
              <p:cNvPr id="5124" name="Picture 4" descr="Barcode">
                <a:extLst>
                  <a:ext uri="{FF2B5EF4-FFF2-40B4-BE49-F238E27FC236}">
                    <a16:creationId xmlns:a16="http://schemas.microsoft.com/office/drawing/2014/main" id="{8E9056CE-2630-6838-692B-FADB45F6CEB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142131" y="1520141"/>
                <a:ext cx="1126921" cy="4191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4098" name="Picture 2" descr="Barcode">
              <a:extLst>
                <a:ext uri="{FF2B5EF4-FFF2-40B4-BE49-F238E27FC236}">
                  <a16:creationId xmlns:a16="http://schemas.microsoft.com/office/drawing/2014/main" id="{62AD0EF6-9761-9CAB-711E-27202B8BB8B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4142131" y="1095131"/>
              <a:ext cx="1126920" cy="3442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FC492DA-0B3B-F22E-6748-370F8B016EAC}"/>
              </a:ext>
            </a:extLst>
          </p:cNvPr>
          <p:cNvGrpSpPr/>
          <p:nvPr/>
        </p:nvGrpSpPr>
        <p:grpSpPr>
          <a:xfrm>
            <a:off x="6350876" y="382904"/>
            <a:ext cx="5770291" cy="6092192"/>
            <a:chOff x="6350876" y="382904"/>
            <a:chExt cx="5770291" cy="609219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272E68-8179-8889-FC22-35C81AEB41C2}"/>
                </a:ext>
              </a:extLst>
            </p:cNvPr>
            <p:cNvGrpSpPr/>
            <p:nvPr/>
          </p:nvGrpSpPr>
          <p:grpSpPr>
            <a:xfrm>
              <a:off x="6350876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8F85998-B3C1-1132-0BC7-D4AAABF34C67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41E34164-EB64-D5E3-F5B9-9C155A44B4A4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C1333B11-C44D-29F4-B84E-9A5E40680D55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23" name="Rectangle 22">
                    <a:extLst>
                      <a:ext uri="{FF2B5EF4-FFF2-40B4-BE49-F238E27FC236}">
                        <a16:creationId xmlns:a16="http://schemas.microsoft.com/office/drawing/2014/main" id="{FCB17585-85A8-9BEC-9D54-B6B302B58B98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79759571-BD19-6E2D-8739-BF0CDD2CD5BF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063F6142-805B-FA6A-3F73-218B3013E7D5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40" name="TextBox 39">
                      <a:extLst>
                        <a:ext uri="{FF2B5EF4-FFF2-40B4-BE49-F238E27FC236}">
                          <a16:creationId xmlns:a16="http://schemas.microsoft.com/office/drawing/2014/main" id="{998ED6C7-05E6-50C6-8B07-6B3FF942386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43" name="TextBox 42">
                      <a:extLst>
                        <a:ext uri="{FF2B5EF4-FFF2-40B4-BE49-F238E27FC236}">
                          <a16:creationId xmlns:a16="http://schemas.microsoft.com/office/drawing/2014/main" id="{B1AA11E9-5477-D04A-9A50-9E199D059FE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29A731DA-9926-5A4F-474D-02498F67432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42C5084-7B28-C2CA-40C3-011BC157A51D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0" name="Group 29">
                      <a:extLst>
                        <a:ext uri="{FF2B5EF4-FFF2-40B4-BE49-F238E27FC236}">
                          <a16:creationId xmlns:a16="http://schemas.microsoft.com/office/drawing/2014/main" id="{4D505C88-36EA-E371-2AA5-CBA4F5F2503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4" name="Rectangle 33">
                        <a:extLst>
                          <a:ext uri="{FF2B5EF4-FFF2-40B4-BE49-F238E27FC236}">
                            <a16:creationId xmlns:a16="http://schemas.microsoft.com/office/drawing/2014/main" id="{D0BEDBE2-F3B5-AC17-2DEE-A52D3564044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B6F80057-42A8-0C1A-B601-1D542C2D1EC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7" name="Text Box 27">
                          <a:extLst>
                            <a:ext uri="{FF2B5EF4-FFF2-40B4-BE49-F238E27FC236}">
                              <a16:creationId xmlns:a16="http://schemas.microsoft.com/office/drawing/2014/main" id="{8A9649B7-9106-F8E7-AD89-9743775E7DA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up to a maximum of 120 hours if stored at 4oC +/-  2oC depending on the indication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38" name="Text Box 3">
                          <a:extLst>
                            <a:ext uri="{FF2B5EF4-FFF2-40B4-BE49-F238E27FC236}">
                              <a16:creationId xmlns:a16="http://schemas.microsoft.com/office/drawing/2014/main" id="{2EDB03BC-470B-4E4A-B9FA-CFA82014C9D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32" name="TextBox 31">
                      <a:extLst>
                        <a:ext uri="{FF2B5EF4-FFF2-40B4-BE49-F238E27FC236}">
                          <a16:creationId xmlns:a16="http://schemas.microsoft.com/office/drawing/2014/main" id="{1D261112-91BF-B044-A551-377C292E3FD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2B1D4048-DE91-CFB9-BB1E-665CAB1F3C4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29" name="Picture 6" descr="Barcode">
                    <a:extLst>
                      <a:ext uri="{FF2B5EF4-FFF2-40B4-BE49-F238E27FC236}">
                        <a16:creationId xmlns:a16="http://schemas.microsoft.com/office/drawing/2014/main" id="{FAD45D87-865E-8737-43F7-FDE4849B96E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2159A53-EB20-5BA7-1623-7F969F012A3A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</a:t>
                </a:r>
              </a:p>
            </p:txBody>
          </p:sp>
          <p:pic>
            <p:nvPicPr>
              <p:cNvPr id="19" name="Picture 4" descr="Barcode">
                <a:extLst>
                  <a:ext uri="{FF2B5EF4-FFF2-40B4-BE49-F238E27FC236}">
                    <a16:creationId xmlns:a16="http://schemas.microsoft.com/office/drawing/2014/main" id="{9B783097-AC0F-9668-69CC-3A46515C13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142131" y="1520141"/>
                <a:ext cx="1126921" cy="4191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4100" name="Picture 4" descr="Barcode">
              <a:extLst>
                <a:ext uri="{FF2B5EF4-FFF2-40B4-BE49-F238E27FC236}">
                  <a16:creationId xmlns:a16="http://schemas.microsoft.com/office/drawing/2014/main" id="{27A39006-F481-C6D8-3C78-AAB3DEB1FDE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8144"/>
            <a:stretch>
              <a:fillRect/>
            </a:stretch>
          </p:blipFill>
          <p:spPr bwMode="auto">
            <a:xfrm>
              <a:off x="10156928" y="1104113"/>
              <a:ext cx="1137995" cy="3324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A5C09-A0DE-55D3-3D3A-40C62C70B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860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CDAAF-E378-3421-55B1-7278F09CF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93">
            <a:extLst>
              <a:ext uri="{FF2B5EF4-FFF2-40B4-BE49-F238E27FC236}">
                <a16:creationId xmlns:a16="http://schemas.microsoft.com/office/drawing/2014/main" id="{8A2AD813-1D9F-5FD3-9DA7-98832E545E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283" y="3508254"/>
            <a:ext cx="2006086" cy="661181"/>
          </a:xfrm>
          <a:prstGeom prst="rect">
            <a:avLst/>
          </a:prstGeom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D430DCC3-D64F-4563-CCD0-CE0CAD4B6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6231" y="3478426"/>
            <a:ext cx="2006086" cy="66118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9EC5FF1-DDF2-53FC-AF12-562D511A1E40}"/>
              </a:ext>
            </a:extLst>
          </p:cNvPr>
          <p:cNvSpPr txBox="1"/>
          <p:nvPr/>
        </p:nvSpPr>
        <p:spPr>
          <a:xfrm>
            <a:off x="454518" y="2149695"/>
            <a:ext cx="3189751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FRESH FROZEN PLASMA LD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BC8AC6-19C4-DC05-79FE-4897CEDDCA9A}"/>
              </a:ext>
            </a:extLst>
          </p:cNvPr>
          <p:cNvSpPr txBox="1"/>
          <p:nvPr/>
        </p:nvSpPr>
        <p:spPr>
          <a:xfrm>
            <a:off x="6456992" y="2148474"/>
            <a:ext cx="3189751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FRESH FROZEN PLASMA LD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3F6866-9C1C-B39A-B298-FDBE78174C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110" y="413695"/>
            <a:ext cx="2905530" cy="5620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4CCF1C5-2668-DC27-54BB-30D81701C5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6231" y="444262"/>
            <a:ext cx="2876951" cy="47631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5C7148D-A0DE-3A4A-6CC3-DF648ABA57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4674" y="929721"/>
            <a:ext cx="3143689" cy="905001"/>
          </a:xfrm>
          <a:prstGeom prst="rect">
            <a:avLst/>
          </a:prstGeom>
        </p:spPr>
      </p:pic>
      <p:pic>
        <p:nvPicPr>
          <p:cNvPr id="3074" name="Picture 2" descr="Barcode">
            <a:extLst>
              <a:ext uri="{FF2B5EF4-FFF2-40B4-BE49-F238E27FC236}">
                <a16:creationId xmlns:a16="http://schemas.microsoft.com/office/drawing/2014/main" id="{BAB3F546-D96D-18C5-5771-25FF34FAEC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327"/>
          <a:stretch>
            <a:fillRect/>
          </a:stretch>
        </p:blipFill>
        <p:spPr bwMode="auto">
          <a:xfrm>
            <a:off x="498226" y="1086460"/>
            <a:ext cx="3181350" cy="75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1F33B770-C693-2673-A8E0-95D0AC208C05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45B713F-2BE0-5DF6-01B9-ED93297B05CF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3BA6AE16-972B-2509-E542-2A5724F28C35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3E9E1543-0A9A-68C9-D047-86224EBE6D32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34ED5415-9743-55B6-A73C-2F402CD8A3BB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30E48E2A-1069-5FDE-464D-756B16253C71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F923E6A7-31C1-8CDF-4527-A57538D52546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75437AAB-DDA7-824B-F328-924AB0C9B09A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43" name="TextBox 42">
                      <a:extLst>
                        <a:ext uri="{FF2B5EF4-FFF2-40B4-BE49-F238E27FC236}">
                          <a16:creationId xmlns:a16="http://schemas.microsoft.com/office/drawing/2014/main" id="{CD46FFDC-AA67-D529-894E-A352E69983D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26003725-5E85-184B-502B-73D2C8B02F0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62C985E9-6531-CCB0-FCBC-67496760159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89EAC8A4-06DB-42AB-CCAE-0530D50BA2A4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006FE471-48C3-69D3-E0E7-1674A3D4495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5" name="Rectangle 34">
                        <a:extLst>
                          <a:ext uri="{FF2B5EF4-FFF2-40B4-BE49-F238E27FC236}">
                            <a16:creationId xmlns:a16="http://schemas.microsoft.com/office/drawing/2014/main" id="{94264CB1-885B-08E4-3779-A361BBB942F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7" name="Group 36">
                        <a:extLst>
                          <a:ext uri="{FF2B5EF4-FFF2-40B4-BE49-F238E27FC236}">
                            <a16:creationId xmlns:a16="http://schemas.microsoft.com/office/drawing/2014/main" id="{34F461EC-4DB1-BEE5-D2A2-2FE12C2499E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8" name="Text Box 27">
                          <a:extLst>
                            <a:ext uri="{FF2B5EF4-FFF2-40B4-BE49-F238E27FC236}">
                              <a16:creationId xmlns:a16="http://schemas.microsoft.com/office/drawing/2014/main" id="{1691C7D8-953E-F270-C232-0ABBA657C79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up to a maximum of 120 hours if stored at 4oC +/-  2oC depending on the indication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0" name="Text Box 3">
                          <a:extLst>
                            <a:ext uri="{FF2B5EF4-FFF2-40B4-BE49-F238E27FC236}">
                              <a16:creationId xmlns:a16="http://schemas.microsoft.com/office/drawing/2014/main" id="{9AECBECA-46C3-300E-1310-DB1EAB29A42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E79BC8DD-C092-4AB4-2C67-9424A3EB433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4" name="TextBox 33">
                      <a:extLst>
                        <a:ext uri="{FF2B5EF4-FFF2-40B4-BE49-F238E27FC236}">
                          <a16:creationId xmlns:a16="http://schemas.microsoft.com/office/drawing/2014/main" id="{1213D4DE-3A2F-4EAA-F19B-19CA594A625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30" name="Picture 6" descr="Barcode">
                    <a:extLst>
                      <a:ext uri="{FF2B5EF4-FFF2-40B4-BE49-F238E27FC236}">
                        <a16:creationId xmlns:a16="http://schemas.microsoft.com/office/drawing/2014/main" id="{D7998753-E503-9DEA-B11E-F7E310039D3F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5E452D7-1ED2-FF4D-69D9-B103AB2E2FF1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</a:t>
                </a:r>
              </a:p>
            </p:txBody>
          </p:sp>
          <p:pic>
            <p:nvPicPr>
              <p:cNvPr id="20" name="Picture 4" descr="Barcode">
                <a:extLst>
                  <a:ext uri="{FF2B5EF4-FFF2-40B4-BE49-F238E27FC236}">
                    <a16:creationId xmlns:a16="http://schemas.microsoft.com/office/drawing/2014/main" id="{369B9342-C756-2B18-86BB-F77F0960D91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142130" y="1607863"/>
                <a:ext cx="1126921" cy="4191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076" name="Picture 4" descr="Barcode">
              <a:extLst>
                <a:ext uri="{FF2B5EF4-FFF2-40B4-BE49-F238E27FC236}">
                  <a16:creationId xmlns:a16="http://schemas.microsoft.com/office/drawing/2014/main" id="{1B0D2E0C-A09E-40DC-5BC7-D0E20C112F2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8144"/>
            <a:stretch>
              <a:fillRect/>
            </a:stretch>
          </p:blipFill>
          <p:spPr bwMode="auto">
            <a:xfrm>
              <a:off x="4142130" y="1085145"/>
              <a:ext cx="1137657" cy="4046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491D1D1-5ACB-14E5-24B7-9904A094E334}"/>
              </a:ext>
            </a:extLst>
          </p:cNvPr>
          <p:cNvGrpSpPr/>
          <p:nvPr/>
        </p:nvGrpSpPr>
        <p:grpSpPr>
          <a:xfrm>
            <a:off x="6334077" y="382904"/>
            <a:ext cx="5770291" cy="6092192"/>
            <a:chOff x="6334077" y="382904"/>
            <a:chExt cx="5770291" cy="6092192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4CAD9314-2D96-55CC-F1A8-1C582881DA87}"/>
                </a:ext>
              </a:extLst>
            </p:cNvPr>
            <p:cNvGrpSpPr/>
            <p:nvPr/>
          </p:nvGrpSpPr>
          <p:grpSpPr>
            <a:xfrm>
              <a:off x="6334077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D193C8C0-20C4-E84A-82D2-ED4192D78374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EEBE4F4A-A363-99FC-09C7-CF1D11488F47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A150C74C-D7FE-F8EE-D5FE-1E1C7B8BD46E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5BD91B39-D1F8-1A0D-A233-03BDAA0F3060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6A4098E7-524A-6CBC-D4BA-89A7AB266F63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79" name="Group 78">
                    <a:extLst>
                      <a:ext uri="{FF2B5EF4-FFF2-40B4-BE49-F238E27FC236}">
                        <a16:creationId xmlns:a16="http://schemas.microsoft.com/office/drawing/2014/main" id="{E663495D-DBB0-748E-B863-3168C26FF73E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91" name="TextBox 90">
                      <a:extLst>
                        <a:ext uri="{FF2B5EF4-FFF2-40B4-BE49-F238E27FC236}">
                          <a16:creationId xmlns:a16="http://schemas.microsoft.com/office/drawing/2014/main" id="{E215C99E-043B-F2DD-57C1-4572A38EDFA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92" name="TextBox 91">
                      <a:extLst>
                        <a:ext uri="{FF2B5EF4-FFF2-40B4-BE49-F238E27FC236}">
                          <a16:creationId xmlns:a16="http://schemas.microsoft.com/office/drawing/2014/main" id="{A27D6E88-B4E1-F61A-C7F9-9F96E6CD04C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93" name="TextBox 92">
                      <a:extLst>
                        <a:ext uri="{FF2B5EF4-FFF2-40B4-BE49-F238E27FC236}">
                          <a16:creationId xmlns:a16="http://schemas.microsoft.com/office/drawing/2014/main" id="{BCDFBC59-FEDC-6A22-2914-4980E51119E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344405B2-5810-610E-FC90-F6A531CFD0BE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6DDCB49B-5E90-6BC0-F0EA-773C19842FE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86" name="Rectangle 85">
                        <a:extLst>
                          <a:ext uri="{FF2B5EF4-FFF2-40B4-BE49-F238E27FC236}">
                            <a16:creationId xmlns:a16="http://schemas.microsoft.com/office/drawing/2014/main" id="{D0BDFDF8-1F1D-57C9-44E9-0A475B7971C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88" name="Group 87">
                        <a:extLst>
                          <a:ext uri="{FF2B5EF4-FFF2-40B4-BE49-F238E27FC236}">
                            <a16:creationId xmlns:a16="http://schemas.microsoft.com/office/drawing/2014/main" id="{C9EBAAE7-BC04-0426-2182-2F121C85348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89" name="Text Box 27">
                          <a:extLst>
                            <a:ext uri="{FF2B5EF4-FFF2-40B4-BE49-F238E27FC236}">
                              <a16:creationId xmlns:a16="http://schemas.microsoft.com/office/drawing/2014/main" id="{80439816-8AAE-DFC3-674A-64DF73E06EF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up to a maximum of 120 hours if stored at 4oC +/-  2oC depending on the indication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90" name="Text Box 3">
                          <a:extLst>
                            <a:ext uri="{FF2B5EF4-FFF2-40B4-BE49-F238E27FC236}">
                              <a16:creationId xmlns:a16="http://schemas.microsoft.com/office/drawing/2014/main" id="{03815653-216C-B7F8-D607-C1B44595EDF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84" name="TextBox 83">
                      <a:extLst>
                        <a:ext uri="{FF2B5EF4-FFF2-40B4-BE49-F238E27FC236}">
                          <a16:creationId xmlns:a16="http://schemas.microsoft.com/office/drawing/2014/main" id="{56E376E0-47E5-186E-463D-5F3E8636427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5" name="TextBox 84">
                      <a:extLst>
                        <a:ext uri="{FF2B5EF4-FFF2-40B4-BE49-F238E27FC236}">
                          <a16:creationId xmlns:a16="http://schemas.microsoft.com/office/drawing/2014/main" id="{AD5F6F53-08B3-FB83-B550-CADA54D487C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81" name="Picture 6" descr="Barcode">
                    <a:extLst>
                      <a:ext uri="{FF2B5EF4-FFF2-40B4-BE49-F238E27FC236}">
                        <a16:creationId xmlns:a16="http://schemas.microsoft.com/office/drawing/2014/main" id="{EB15F4BA-CB92-C5EA-D29F-67F4D1DB7A1B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EC8DE0F1-E6E4-6CC2-4085-1CFF20DE4C67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</a:t>
                </a:r>
              </a:p>
            </p:txBody>
          </p:sp>
          <p:pic>
            <p:nvPicPr>
              <p:cNvPr id="56" name="Picture 4" descr="Barcode">
                <a:extLst>
                  <a:ext uri="{FF2B5EF4-FFF2-40B4-BE49-F238E27FC236}">
                    <a16:creationId xmlns:a16="http://schemas.microsoft.com/office/drawing/2014/main" id="{F40F30D1-17F5-A36E-ACE6-772AC6138E2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142131" y="1520141"/>
                <a:ext cx="1126921" cy="4191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078" name="Picture 6" descr="Barcode">
              <a:extLst>
                <a:ext uri="{FF2B5EF4-FFF2-40B4-BE49-F238E27FC236}">
                  <a16:creationId xmlns:a16="http://schemas.microsoft.com/office/drawing/2014/main" id="{1E248140-713F-AE06-719B-23F46E11474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619"/>
            <a:stretch>
              <a:fillRect/>
            </a:stretch>
          </p:blipFill>
          <p:spPr bwMode="auto">
            <a:xfrm>
              <a:off x="10150499" y="991451"/>
              <a:ext cx="1123303" cy="4191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5935DA5-777B-FA78-001C-98CBEB68CD71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C22E4-23A8-50D9-B9DC-C2B23EA30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19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19A0A-E95C-5662-E2DA-FDFFBDB7C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1429C-BF4B-5B12-2B31-5D0903126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B Neg FFP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5881A0-46ED-0A49-E531-C6365702FAE3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DFC2CD-B0C5-5F95-FD1E-B849FAD85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762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779B4-C1C5-C7F3-9B27-3C68E8AE6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C3E4740-63BF-4713-229C-AA26EA43CF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283" y="3508254"/>
            <a:ext cx="2006086" cy="66118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9A53204-DDF5-2027-DCCA-5F9E451DC9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001" y="3550560"/>
            <a:ext cx="2006086" cy="6611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F89C5B-F997-AE0B-0EFE-4A9DD4BE9337}"/>
              </a:ext>
            </a:extLst>
          </p:cNvPr>
          <p:cNvSpPr txBox="1"/>
          <p:nvPr/>
        </p:nvSpPr>
        <p:spPr>
          <a:xfrm>
            <a:off x="454518" y="2149695"/>
            <a:ext cx="3189751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FRESH FROZEN PLASMA LD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7D5F46-81D8-BE97-6264-679190DEB275}"/>
              </a:ext>
            </a:extLst>
          </p:cNvPr>
          <p:cNvSpPr txBox="1"/>
          <p:nvPr/>
        </p:nvSpPr>
        <p:spPr>
          <a:xfrm>
            <a:off x="6462886" y="2148474"/>
            <a:ext cx="3189751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FRESH FROZEN PLASMA LD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2DA5DA-E0A3-ACBE-15EA-A4452077A9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283" y="425274"/>
            <a:ext cx="2810267" cy="53347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D25585C-8CC8-98AB-E5AC-49FBB854A1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4675" y="449962"/>
            <a:ext cx="2819794" cy="51442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EF70CAC-54DC-5847-A4B1-0AD924A00B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7283" y="965255"/>
            <a:ext cx="3134162" cy="905001"/>
          </a:xfrm>
          <a:prstGeom prst="rect">
            <a:avLst/>
          </a:prstGeom>
        </p:spPr>
      </p:pic>
      <p:pic>
        <p:nvPicPr>
          <p:cNvPr id="2050" name="Picture 2" descr="Barcode">
            <a:extLst>
              <a:ext uri="{FF2B5EF4-FFF2-40B4-BE49-F238E27FC236}">
                <a16:creationId xmlns:a16="http://schemas.microsoft.com/office/drawing/2014/main" id="{6FCD3CA1-B441-FE4A-29AB-141C56FAF5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61"/>
          <a:stretch>
            <a:fillRect/>
          </a:stretch>
        </p:blipFill>
        <p:spPr bwMode="auto">
          <a:xfrm>
            <a:off x="6514675" y="1076728"/>
            <a:ext cx="3099730" cy="803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70CC1E3A-A133-EF55-3728-162BF6684E26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1209FA8-2AE9-C341-0C02-CA253430D775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97D60F08-568F-F7AA-2A5A-09D3EF07F97E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C930E0BB-2956-7783-C520-1C558B7C66AE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961746E7-F56B-B15B-7CF6-E815CD73B548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A04216F-5BA8-2FF0-D4B0-A04DB69F636D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05143D74-A50F-82E7-9FBA-70ED25B8E200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EF9F3875-8744-D76A-2430-301B1B2FA2B3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43" name="TextBox 42">
                      <a:extLst>
                        <a:ext uri="{FF2B5EF4-FFF2-40B4-BE49-F238E27FC236}">
                          <a16:creationId xmlns:a16="http://schemas.microsoft.com/office/drawing/2014/main" id="{E4A8B32A-76CE-0638-F404-0BFDE2A21B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13F8356F-3193-3FC1-57B9-51D3F0693B6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3A368292-B352-F7A1-0F06-8034D00AB0C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F498D698-0090-FEAB-10C5-8EF3360D606F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D9B66EA1-153B-BE7F-DD72-62C586A565D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5" name="Rectangle 34">
                        <a:extLst>
                          <a:ext uri="{FF2B5EF4-FFF2-40B4-BE49-F238E27FC236}">
                            <a16:creationId xmlns:a16="http://schemas.microsoft.com/office/drawing/2014/main" id="{9FDEC59F-594B-DF12-C603-932920B100F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7" name="Group 36">
                        <a:extLst>
                          <a:ext uri="{FF2B5EF4-FFF2-40B4-BE49-F238E27FC236}">
                            <a16:creationId xmlns:a16="http://schemas.microsoft.com/office/drawing/2014/main" id="{C99834C3-3130-50C1-6E57-6EEC5C6EFEC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8" name="Text Box 27">
                          <a:extLst>
                            <a:ext uri="{FF2B5EF4-FFF2-40B4-BE49-F238E27FC236}">
                              <a16:creationId xmlns:a16="http://schemas.microsoft.com/office/drawing/2014/main" id="{35EABA3B-8337-4091-1BB1-1673943F855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up to a maximum of 120 hours if stored at 4oC +/-  2oC depending on the indication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0" name="Text Box 3">
                          <a:extLst>
                            <a:ext uri="{FF2B5EF4-FFF2-40B4-BE49-F238E27FC236}">
                              <a16:creationId xmlns:a16="http://schemas.microsoft.com/office/drawing/2014/main" id="{93C0E172-B312-1655-B290-CA6430399F8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6DCC8944-2E55-44D8-6578-22E668882AB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4" name="TextBox 33">
                      <a:extLst>
                        <a:ext uri="{FF2B5EF4-FFF2-40B4-BE49-F238E27FC236}">
                          <a16:creationId xmlns:a16="http://schemas.microsoft.com/office/drawing/2014/main" id="{2A32F718-1405-F4F0-3F5B-AE4FB98E367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30" name="Picture 6" descr="Barcode">
                    <a:extLst>
                      <a:ext uri="{FF2B5EF4-FFF2-40B4-BE49-F238E27FC236}">
                        <a16:creationId xmlns:a16="http://schemas.microsoft.com/office/drawing/2014/main" id="{81EFF46F-7BE9-4043-7AC6-8FDDE3C3808C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8104B81-7CC9-D3AF-50EC-32C93FEE4CA1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B</a:t>
                </a:r>
              </a:p>
            </p:txBody>
          </p:sp>
        </p:grpSp>
        <p:pic>
          <p:nvPicPr>
            <p:cNvPr id="4" name="Picture 3" descr="Barcode">
              <a:extLst>
                <a:ext uri="{FF2B5EF4-FFF2-40B4-BE49-F238E27FC236}">
                  <a16:creationId xmlns:a16="http://schemas.microsoft.com/office/drawing/2014/main" id="{E60E1F0E-4165-0D4D-62A7-A779BDE67BA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493"/>
            <a:stretch>
              <a:fillRect/>
            </a:stretch>
          </p:blipFill>
          <p:spPr bwMode="auto">
            <a:xfrm>
              <a:off x="4128710" y="1477654"/>
              <a:ext cx="1124619" cy="4022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Barcode">
              <a:extLst>
                <a:ext uri="{FF2B5EF4-FFF2-40B4-BE49-F238E27FC236}">
                  <a16:creationId xmlns:a16="http://schemas.microsoft.com/office/drawing/2014/main" id="{E380B5B2-5B9D-3DBF-FC0F-7B3F40D5A85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4128711" y="1020970"/>
              <a:ext cx="1124619" cy="3435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1CFB885-2CB7-86AC-7153-80A548FA7F97}"/>
              </a:ext>
            </a:extLst>
          </p:cNvPr>
          <p:cNvGrpSpPr/>
          <p:nvPr/>
        </p:nvGrpSpPr>
        <p:grpSpPr>
          <a:xfrm>
            <a:off x="6334077" y="382904"/>
            <a:ext cx="5770291" cy="6092192"/>
            <a:chOff x="6334077" y="382904"/>
            <a:chExt cx="5770291" cy="6092192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1AFB81C3-5ACD-A0B2-85C4-7C103F92CB94}"/>
                </a:ext>
              </a:extLst>
            </p:cNvPr>
            <p:cNvGrpSpPr/>
            <p:nvPr/>
          </p:nvGrpSpPr>
          <p:grpSpPr>
            <a:xfrm>
              <a:off x="6334077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0F2FD89A-F079-8932-5EE3-FF4FBAA66C81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CED3DEF5-9C47-B10D-329B-AF19FB7DDD25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22737696-2842-2F1B-CEEE-60BD924F4403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FBB14FBA-34F7-12D1-DCEF-06D37C1420EC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33F38F10-5BB5-6CC8-5A23-56EB2C98D2D1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79" name="Group 78">
                    <a:extLst>
                      <a:ext uri="{FF2B5EF4-FFF2-40B4-BE49-F238E27FC236}">
                        <a16:creationId xmlns:a16="http://schemas.microsoft.com/office/drawing/2014/main" id="{D7C67A1C-1045-2316-0BCF-8B96D8337DD5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91" name="TextBox 90">
                      <a:extLst>
                        <a:ext uri="{FF2B5EF4-FFF2-40B4-BE49-F238E27FC236}">
                          <a16:creationId xmlns:a16="http://schemas.microsoft.com/office/drawing/2014/main" id="{F356D1F8-4497-BFF5-13FD-1814A4D7FF8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92" name="TextBox 91">
                      <a:extLst>
                        <a:ext uri="{FF2B5EF4-FFF2-40B4-BE49-F238E27FC236}">
                          <a16:creationId xmlns:a16="http://schemas.microsoft.com/office/drawing/2014/main" id="{84D44542-D6AE-F6E8-1A48-08E29FCC09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93" name="TextBox 92">
                      <a:extLst>
                        <a:ext uri="{FF2B5EF4-FFF2-40B4-BE49-F238E27FC236}">
                          <a16:creationId xmlns:a16="http://schemas.microsoft.com/office/drawing/2014/main" id="{67E3B4E3-559B-30D5-A618-F20DB3A86BD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1B83F7E3-D538-659B-9F95-67036B952B5E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57D21C59-411C-70FD-B46C-EB4351737C8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86" name="Rectangle 85">
                        <a:extLst>
                          <a:ext uri="{FF2B5EF4-FFF2-40B4-BE49-F238E27FC236}">
                            <a16:creationId xmlns:a16="http://schemas.microsoft.com/office/drawing/2014/main" id="{23861726-A93D-F800-6465-3E9D2277927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88" name="Group 87">
                        <a:extLst>
                          <a:ext uri="{FF2B5EF4-FFF2-40B4-BE49-F238E27FC236}">
                            <a16:creationId xmlns:a16="http://schemas.microsoft.com/office/drawing/2014/main" id="{48357EF0-578D-7AEE-AA75-575BC400F04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89" name="Text Box 27">
                          <a:extLst>
                            <a:ext uri="{FF2B5EF4-FFF2-40B4-BE49-F238E27FC236}">
                              <a16:creationId xmlns:a16="http://schemas.microsoft.com/office/drawing/2014/main" id="{6E92946E-929A-B7C3-5F5E-B0F567127E8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up to a maximum of 120 hours if stored at 4oC +/-  2oC depending on the indication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90" name="Text Box 3">
                          <a:extLst>
                            <a:ext uri="{FF2B5EF4-FFF2-40B4-BE49-F238E27FC236}">
                              <a16:creationId xmlns:a16="http://schemas.microsoft.com/office/drawing/2014/main" id="{A0E7CF35-24DC-4202-ECF6-CE318825647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84" name="TextBox 83">
                      <a:extLst>
                        <a:ext uri="{FF2B5EF4-FFF2-40B4-BE49-F238E27FC236}">
                          <a16:creationId xmlns:a16="http://schemas.microsoft.com/office/drawing/2014/main" id="{355010BB-B112-633C-E167-D7BA0676CD0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5" name="TextBox 84">
                      <a:extLst>
                        <a:ext uri="{FF2B5EF4-FFF2-40B4-BE49-F238E27FC236}">
                          <a16:creationId xmlns:a16="http://schemas.microsoft.com/office/drawing/2014/main" id="{BB9782FA-BD1D-AA2C-007A-331D4F32744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81" name="Picture 6" descr="Barcode">
                    <a:extLst>
                      <a:ext uri="{FF2B5EF4-FFF2-40B4-BE49-F238E27FC236}">
                        <a16:creationId xmlns:a16="http://schemas.microsoft.com/office/drawing/2014/main" id="{49CA8F39-D167-72A9-71C9-A9A23AEFDC1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FE86732-9A24-6F69-3A0C-1CE4135D66A3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B</a:t>
                </a:r>
              </a:p>
            </p:txBody>
          </p:sp>
        </p:grpSp>
        <p:pic>
          <p:nvPicPr>
            <p:cNvPr id="17" name="Picture 16" descr="Barcode">
              <a:extLst>
                <a:ext uri="{FF2B5EF4-FFF2-40B4-BE49-F238E27FC236}">
                  <a16:creationId xmlns:a16="http://schemas.microsoft.com/office/drawing/2014/main" id="{F488CA14-EB60-0C87-C81A-FB3EB66EB6D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493"/>
            <a:stretch>
              <a:fillRect/>
            </a:stretch>
          </p:blipFill>
          <p:spPr bwMode="auto">
            <a:xfrm>
              <a:off x="10062864" y="1523890"/>
              <a:ext cx="1124619" cy="4022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Barcode">
              <a:extLst>
                <a:ext uri="{FF2B5EF4-FFF2-40B4-BE49-F238E27FC236}">
                  <a16:creationId xmlns:a16="http://schemas.microsoft.com/office/drawing/2014/main" id="{FB02A897-860E-85CE-5A99-6991174F9C8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10062864" y="1074233"/>
              <a:ext cx="1124619" cy="3435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833AA0F-2824-4A1D-D902-3502D9ADE57D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F96A2FA-F681-F2C9-8D5C-A1B17F2D4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886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838F5-C4EA-1038-075C-F48827959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1869298-1C43-E5C5-4506-4B81A1477C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283" y="3508254"/>
            <a:ext cx="2006086" cy="66118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837E868-D7B7-12B2-E878-C5AEFF8CA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001" y="3550560"/>
            <a:ext cx="2006086" cy="6611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601DF3F-A12D-30DF-1B46-EEB164DCDCFB}"/>
              </a:ext>
            </a:extLst>
          </p:cNvPr>
          <p:cNvSpPr txBox="1"/>
          <p:nvPr/>
        </p:nvSpPr>
        <p:spPr>
          <a:xfrm>
            <a:off x="454518" y="2149695"/>
            <a:ext cx="3189751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FRESH FROZEN PLASMA LD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D17339-ADED-CA1C-B373-E9C6A69E9635}"/>
              </a:ext>
            </a:extLst>
          </p:cNvPr>
          <p:cNvSpPr txBox="1"/>
          <p:nvPr/>
        </p:nvSpPr>
        <p:spPr>
          <a:xfrm>
            <a:off x="6453444" y="2148474"/>
            <a:ext cx="3189751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FRESH FROZEN PLASMA LD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758FB9E-2BD7-550E-CCBF-C55FE21E3A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283" y="390164"/>
            <a:ext cx="2876951" cy="60968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E296AEA-BE4E-D45A-1CB6-E3998D38E5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8070" y="461096"/>
            <a:ext cx="2943636" cy="53347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19E2C09-9122-A91F-F373-4EC846A65D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7913" y="997592"/>
            <a:ext cx="3181794" cy="91452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C7820A2-9CA2-6FBB-4443-7C47CD5B78C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8100"/>
          <a:stretch>
            <a:fillRect/>
          </a:stretch>
        </p:blipFill>
        <p:spPr>
          <a:xfrm>
            <a:off x="369702" y="974693"/>
            <a:ext cx="3238952" cy="910489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302BEAA-9333-0362-1747-716E59B0E83B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31F03A6-D821-5EE5-F5FD-098C361DE9FA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0500C20F-4880-D215-7416-6DE1130A0CD6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1D94D66A-4A1A-D08B-A4CC-3832F19E4432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B9D2FD64-34F4-CECC-31A8-0241CF7D1411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C1AADE2B-ACEA-6215-E3A9-7E37FBBD96AF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F695A674-D9B4-0C33-0599-D26A865F891C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00897A68-A85C-683F-C852-DB97643DDCFB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43" name="TextBox 42">
                      <a:extLst>
                        <a:ext uri="{FF2B5EF4-FFF2-40B4-BE49-F238E27FC236}">
                          <a16:creationId xmlns:a16="http://schemas.microsoft.com/office/drawing/2014/main" id="{45A746C3-A5B2-02B6-64B7-8566D79423C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23A89C8C-7B35-8CD2-CDFC-FECA1609BFC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BBDAC8EC-A7CF-2969-4153-24604304BE3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F2B50EF6-AD83-6E92-2B76-2C768553FF59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A205B4E2-D160-6F14-85E7-71994B16865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5" name="Rectangle 34">
                        <a:extLst>
                          <a:ext uri="{FF2B5EF4-FFF2-40B4-BE49-F238E27FC236}">
                            <a16:creationId xmlns:a16="http://schemas.microsoft.com/office/drawing/2014/main" id="{B828C33F-8F09-BE4F-3060-0F427D902D0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7" name="Group 36">
                        <a:extLst>
                          <a:ext uri="{FF2B5EF4-FFF2-40B4-BE49-F238E27FC236}">
                            <a16:creationId xmlns:a16="http://schemas.microsoft.com/office/drawing/2014/main" id="{37C37179-2CA5-985C-5F69-498EEE402F0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8" name="Text Box 27">
                          <a:extLst>
                            <a:ext uri="{FF2B5EF4-FFF2-40B4-BE49-F238E27FC236}">
                              <a16:creationId xmlns:a16="http://schemas.microsoft.com/office/drawing/2014/main" id="{C11EC879-70CE-C545-5EE0-CB08D7E606B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up to a maximum of 120 hours if stored at 4oC +/-  2oC depending on the indication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0" name="Text Box 3">
                          <a:extLst>
                            <a:ext uri="{FF2B5EF4-FFF2-40B4-BE49-F238E27FC236}">
                              <a16:creationId xmlns:a16="http://schemas.microsoft.com/office/drawing/2014/main" id="{6C0B030F-86D8-469E-3182-84DE05FA69D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A401B4C0-AA34-6B6F-1F47-7E6B1A68A44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4" name="TextBox 33">
                      <a:extLst>
                        <a:ext uri="{FF2B5EF4-FFF2-40B4-BE49-F238E27FC236}">
                          <a16:creationId xmlns:a16="http://schemas.microsoft.com/office/drawing/2014/main" id="{5920FBD4-E5D6-A001-0C6F-658E7F6119D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30" name="Picture 6" descr="Barcode">
                    <a:extLst>
                      <a:ext uri="{FF2B5EF4-FFF2-40B4-BE49-F238E27FC236}">
                        <a16:creationId xmlns:a16="http://schemas.microsoft.com/office/drawing/2014/main" id="{43673D6C-C21B-9363-1785-7435DC744F21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4DB8062-723D-FA6B-4A49-62E9C54EBCD0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B</a:t>
                </a:r>
              </a:p>
            </p:txBody>
          </p:sp>
        </p:grpSp>
        <p:pic>
          <p:nvPicPr>
            <p:cNvPr id="22" name="Picture 21" descr="Barcode">
              <a:extLst>
                <a:ext uri="{FF2B5EF4-FFF2-40B4-BE49-F238E27FC236}">
                  <a16:creationId xmlns:a16="http://schemas.microsoft.com/office/drawing/2014/main" id="{9082642E-D53A-CE90-6B44-2A9B0DDEB3F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493"/>
            <a:stretch>
              <a:fillRect/>
            </a:stretch>
          </p:blipFill>
          <p:spPr bwMode="auto">
            <a:xfrm>
              <a:off x="4128710" y="1552806"/>
              <a:ext cx="1124619" cy="4022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2" name="Picture 2" descr="Barcode">
              <a:extLst>
                <a:ext uri="{FF2B5EF4-FFF2-40B4-BE49-F238E27FC236}">
                  <a16:creationId xmlns:a16="http://schemas.microsoft.com/office/drawing/2014/main" id="{F3409680-7524-D645-38F3-47E8F29D98B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3891"/>
            <a:stretch>
              <a:fillRect/>
            </a:stretch>
          </p:blipFill>
          <p:spPr bwMode="auto">
            <a:xfrm>
              <a:off x="4128710" y="1005564"/>
              <a:ext cx="1124619" cy="4237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312230C-D07F-33F1-81EE-63CC9CAA2357}"/>
              </a:ext>
            </a:extLst>
          </p:cNvPr>
          <p:cNvGrpSpPr/>
          <p:nvPr/>
        </p:nvGrpSpPr>
        <p:grpSpPr>
          <a:xfrm>
            <a:off x="6334077" y="382904"/>
            <a:ext cx="5770291" cy="6092192"/>
            <a:chOff x="6334077" y="382904"/>
            <a:chExt cx="5770291" cy="6092192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BA4B0021-7B11-FBDC-2466-5A60B24A2E96}"/>
                </a:ext>
              </a:extLst>
            </p:cNvPr>
            <p:cNvGrpSpPr/>
            <p:nvPr/>
          </p:nvGrpSpPr>
          <p:grpSpPr>
            <a:xfrm>
              <a:off x="6334077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05068391-0C0C-0EC7-1692-7AADFDE25AB1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645211F9-DA3B-EADB-135B-F7374BF76D45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2F3311B1-1112-67AB-7CBC-5534DF4E7D0D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41BC1D2F-7E01-CE45-5B5F-E8A7AA6699EC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6CB1F8EB-8903-3770-1F20-B918A13535FC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79" name="Group 78">
                    <a:extLst>
                      <a:ext uri="{FF2B5EF4-FFF2-40B4-BE49-F238E27FC236}">
                        <a16:creationId xmlns:a16="http://schemas.microsoft.com/office/drawing/2014/main" id="{5C00E58B-F392-CEE5-6A99-F39F7C444205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91" name="TextBox 90">
                      <a:extLst>
                        <a:ext uri="{FF2B5EF4-FFF2-40B4-BE49-F238E27FC236}">
                          <a16:creationId xmlns:a16="http://schemas.microsoft.com/office/drawing/2014/main" id="{CB205A18-A746-DCDF-515D-B89F2E8EDF5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92" name="TextBox 91">
                      <a:extLst>
                        <a:ext uri="{FF2B5EF4-FFF2-40B4-BE49-F238E27FC236}">
                          <a16:creationId xmlns:a16="http://schemas.microsoft.com/office/drawing/2014/main" id="{00619F16-BD38-CBDA-3945-B724C46F89F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93" name="TextBox 92">
                      <a:extLst>
                        <a:ext uri="{FF2B5EF4-FFF2-40B4-BE49-F238E27FC236}">
                          <a16:creationId xmlns:a16="http://schemas.microsoft.com/office/drawing/2014/main" id="{1204E34C-7B64-45CD-6B01-7DE48F3C6AE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BE9E08D9-5011-D005-CC86-74193C7D3B93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7A1140BC-5E67-9712-C105-ECFCBD64778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86" name="Rectangle 85">
                        <a:extLst>
                          <a:ext uri="{FF2B5EF4-FFF2-40B4-BE49-F238E27FC236}">
                            <a16:creationId xmlns:a16="http://schemas.microsoft.com/office/drawing/2014/main" id="{0D4F3CF7-D59C-AAF4-CC2A-84EE8B7C08F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88" name="Group 87">
                        <a:extLst>
                          <a:ext uri="{FF2B5EF4-FFF2-40B4-BE49-F238E27FC236}">
                            <a16:creationId xmlns:a16="http://schemas.microsoft.com/office/drawing/2014/main" id="{9B54962E-2375-E8D5-560F-5DCE09B8144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89" name="Text Box 27">
                          <a:extLst>
                            <a:ext uri="{FF2B5EF4-FFF2-40B4-BE49-F238E27FC236}">
                              <a16:creationId xmlns:a16="http://schemas.microsoft.com/office/drawing/2014/main" id="{D3FE2DAB-2A49-3B88-149F-BC33123CAAD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up to a maximum of 120 hours if stored at 4oC +/-  2oC depending on the indication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90" name="Text Box 3">
                          <a:extLst>
                            <a:ext uri="{FF2B5EF4-FFF2-40B4-BE49-F238E27FC236}">
                              <a16:creationId xmlns:a16="http://schemas.microsoft.com/office/drawing/2014/main" id="{EA7DFFCA-068B-D257-71E7-023D682C656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84" name="TextBox 83">
                      <a:extLst>
                        <a:ext uri="{FF2B5EF4-FFF2-40B4-BE49-F238E27FC236}">
                          <a16:creationId xmlns:a16="http://schemas.microsoft.com/office/drawing/2014/main" id="{EE9E50FB-E634-9889-99E3-FCD5D7A9BEB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5" name="TextBox 84">
                      <a:extLst>
                        <a:ext uri="{FF2B5EF4-FFF2-40B4-BE49-F238E27FC236}">
                          <a16:creationId xmlns:a16="http://schemas.microsoft.com/office/drawing/2014/main" id="{B4464815-06C3-69EF-F5E4-0A880303833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81" name="Picture 6" descr="Barcode">
                    <a:extLst>
                      <a:ext uri="{FF2B5EF4-FFF2-40B4-BE49-F238E27FC236}">
                        <a16:creationId xmlns:a16="http://schemas.microsoft.com/office/drawing/2014/main" id="{48662A3E-F58E-5288-F3DE-10350381D5C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E653C46F-2697-CC31-E95E-6A2363E87505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B</a:t>
                </a:r>
              </a:p>
            </p:txBody>
          </p:sp>
        </p:grpSp>
        <p:pic>
          <p:nvPicPr>
            <p:cNvPr id="24" name="Picture 23" descr="Barcode">
              <a:extLst>
                <a:ext uri="{FF2B5EF4-FFF2-40B4-BE49-F238E27FC236}">
                  <a16:creationId xmlns:a16="http://schemas.microsoft.com/office/drawing/2014/main" id="{C06C6A71-8B49-2F0E-CAFC-257CFAF31D8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493"/>
            <a:stretch>
              <a:fillRect/>
            </a:stretch>
          </p:blipFill>
          <p:spPr bwMode="auto">
            <a:xfrm>
              <a:off x="10199899" y="1564472"/>
              <a:ext cx="1124619" cy="4022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4" name="Picture 4" descr="Barcode">
              <a:extLst>
                <a:ext uri="{FF2B5EF4-FFF2-40B4-BE49-F238E27FC236}">
                  <a16:creationId xmlns:a16="http://schemas.microsoft.com/office/drawing/2014/main" id="{82E77B12-8B3B-A329-3640-BFABBD0C748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10199899" y="1043846"/>
              <a:ext cx="1124619" cy="4183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35190825-2AEA-5BFA-DDD4-2031A3C11B39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F0EBB7-D1B2-44BA-F0EE-6F61F00AD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686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7E5E0-5959-9442-4E34-B37235734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AB Neg FFP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0A65F6-DD75-7B89-19F9-8BB2979BDD47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89D91-7D3A-DA4A-9F64-A5EB6AF80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2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C798E-D6A7-D4B1-7659-A4AF510AD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36D9190-9FB8-4769-07F8-28B81412A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283" y="3508254"/>
            <a:ext cx="2006086" cy="66118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BC49FDC-CCE8-EF07-51F8-DA49F49AA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6231" y="3495007"/>
            <a:ext cx="2006086" cy="6611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01A3C17-DCE7-2D8B-3F08-148B3018FC69}"/>
              </a:ext>
            </a:extLst>
          </p:cNvPr>
          <p:cNvSpPr txBox="1"/>
          <p:nvPr/>
        </p:nvSpPr>
        <p:spPr>
          <a:xfrm>
            <a:off x="454518" y="2149695"/>
            <a:ext cx="3189751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FRESH FROZEN PLASMA LD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606692-EC27-4BF7-6AF3-DAF64F15BE5F}"/>
              </a:ext>
            </a:extLst>
          </p:cNvPr>
          <p:cNvSpPr txBox="1"/>
          <p:nvPr/>
        </p:nvSpPr>
        <p:spPr>
          <a:xfrm>
            <a:off x="6456091" y="2148474"/>
            <a:ext cx="3189751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FRESH FROZEN PLASMA LD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B44567A-C32F-70B9-DB4A-31CABD1AD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518" y="451798"/>
            <a:ext cx="2781688" cy="5430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57D5D27-5138-B1A2-3F50-957453DCBE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5486" y="422189"/>
            <a:ext cx="2781688" cy="56205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D81D506-FF91-EE87-920C-118F066393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6891" y="976618"/>
            <a:ext cx="3162741" cy="962159"/>
          </a:xfrm>
          <a:prstGeom prst="rect">
            <a:avLst/>
          </a:prstGeom>
        </p:spPr>
      </p:pic>
      <p:pic>
        <p:nvPicPr>
          <p:cNvPr id="1026" name="Picture 2" descr="Barcode">
            <a:extLst>
              <a:ext uri="{FF2B5EF4-FFF2-40B4-BE49-F238E27FC236}">
                <a16:creationId xmlns:a16="http://schemas.microsoft.com/office/drawing/2014/main" id="{78BB42EA-EB35-9828-82F3-4DD87DCCB8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52"/>
          <a:stretch>
            <a:fillRect/>
          </a:stretch>
        </p:blipFill>
        <p:spPr bwMode="auto">
          <a:xfrm>
            <a:off x="505904" y="1105854"/>
            <a:ext cx="3086977" cy="796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A0621C01-F652-3575-B9A9-707AF7F1EC01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4FB85E5-A2EB-0D60-5F04-4D48841A11F7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ADEC956D-AB61-12CE-6692-CF6B34E52F8E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562915D7-3A85-3474-2585-ABF08E658218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A99F8245-4DC7-F768-5DC9-0A7AB535D649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D8AAFBE3-D7B2-303D-2A98-3FC6A2FD7511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9E6C6CA6-E317-5822-352F-8C6862BC549A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E0888F16-9F51-B99B-820A-6B56883A6402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43" name="TextBox 42">
                      <a:extLst>
                        <a:ext uri="{FF2B5EF4-FFF2-40B4-BE49-F238E27FC236}">
                          <a16:creationId xmlns:a16="http://schemas.microsoft.com/office/drawing/2014/main" id="{D249D189-2C0A-7B84-819C-6491A976AEC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C784EBD9-D858-EDE7-C7CF-F2FFF2B0F9F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320BFAEE-326F-6448-A85D-647F8A9D04F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1AE3399B-4585-B3F5-8A00-AE26E1CC0C48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40D223D4-1D09-7A27-DAF3-A008D3C2FAF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5" name="Rectangle 34">
                        <a:extLst>
                          <a:ext uri="{FF2B5EF4-FFF2-40B4-BE49-F238E27FC236}">
                            <a16:creationId xmlns:a16="http://schemas.microsoft.com/office/drawing/2014/main" id="{1E637BC5-1A5A-B621-DACC-6AD3457D31A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7" name="Group 36">
                        <a:extLst>
                          <a:ext uri="{FF2B5EF4-FFF2-40B4-BE49-F238E27FC236}">
                            <a16:creationId xmlns:a16="http://schemas.microsoft.com/office/drawing/2014/main" id="{15BFE4F3-0918-FEAC-49E6-11BFF87EAE4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8" name="Text Box 27">
                          <a:extLst>
                            <a:ext uri="{FF2B5EF4-FFF2-40B4-BE49-F238E27FC236}">
                              <a16:creationId xmlns:a16="http://schemas.microsoft.com/office/drawing/2014/main" id="{85C2AAFB-8382-0048-E042-DA00D83E796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up to a maximum of 120 hours if stored at 4oC +/-  2oC depending on the indication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0" name="Text Box 3">
                          <a:extLst>
                            <a:ext uri="{FF2B5EF4-FFF2-40B4-BE49-F238E27FC236}">
                              <a16:creationId xmlns:a16="http://schemas.microsoft.com/office/drawing/2014/main" id="{16E824BE-0F99-1D5B-90A3-CFD98D564A5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4D17F939-1DD8-7E94-3F4D-3299BE23990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4" name="TextBox 33">
                      <a:extLst>
                        <a:ext uri="{FF2B5EF4-FFF2-40B4-BE49-F238E27FC236}">
                          <a16:creationId xmlns:a16="http://schemas.microsoft.com/office/drawing/2014/main" id="{5B54F875-4D6E-C6BF-A670-28B874C4C14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30" name="Picture 6" descr="Barcode">
                    <a:extLst>
                      <a:ext uri="{FF2B5EF4-FFF2-40B4-BE49-F238E27FC236}">
                        <a16:creationId xmlns:a16="http://schemas.microsoft.com/office/drawing/2014/main" id="{9BB483A2-47D1-2946-E9D0-D60BF456D32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FCE52DD-1407-9B09-1138-7A37A17FF60B}"/>
                  </a:ext>
                </a:extLst>
              </p:cNvPr>
              <p:cNvSpPr/>
              <p:nvPr/>
            </p:nvSpPr>
            <p:spPr>
              <a:xfrm>
                <a:off x="3266340" y="1759000"/>
                <a:ext cx="2504199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AB</a:t>
                </a:r>
                <a:endParaRPr lang="en-US" sz="13800" b="1" cap="none" spc="0" dirty="0">
                  <a:ln w="38100">
                    <a:solidFill>
                      <a:schemeClr val="tx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endParaRPr>
              </a:p>
            </p:txBody>
          </p:sp>
        </p:grpSp>
        <p:pic>
          <p:nvPicPr>
            <p:cNvPr id="4" name="Picture 2" descr="Barcode">
              <a:extLst>
                <a:ext uri="{FF2B5EF4-FFF2-40B4-BE49-F238E27FC236}">
                  <a16:creationId xmlns:a16="http://schemas.microsoft.com/office/drawing/2014/main" id="{74A408D1-D824-0091-CF46-998F994A66B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313"/>
            <a:stretch>
              <a:fillRect/>
            </a:stretch>
          </p:blipFill>
          <p:spPr bwMode="auto">
            <a:xfrm>
              <a:off x="4207846" y="1607378"/>
              <a:ext cx="1119857" cy="4017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Barcode">
              <a:extLst>
                <a:ext uri="{FF2B5EF4-FFF2-40B4-BE49-F238E27FC236}">
                  <a16:creationId xmlns:a16="http://schemas.microsoft.com/office/drawing/2014/main" id="{E703CC99-4934-F81C-D9A1-674136A60BE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4216226" y="1106989"/>
              <a:ext cx="1119857" cy="4165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987BA7D-3BF3-2C9C-B388-C527C1E260FA}"/>
              </a:ext>
            </a:extLst>
          </p:cNvPr>
          <p:cNvGrpSpPr/>
          <p:nvPr/>
        </p:nvGrpSpPr>
        <p:grpSpPr>
          <a:xfrm>
            <a:off x="6334077" y="382904"/>
            <a:ext cx="5770291" cy="6092192"/>
            <a:chOff x="6334077" y="382904"/>
            <a:chExt cx="5770291" cy="6092192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547728CC-A14A-465C-06C8-D6BCB2651BD5}"/>
                </a:ext>
              </a:extLst>
            </p:cNvPr>
            <p:cNvGrpSpPr/>
            <p:nvPr/>
          </p:nvGrpSpPr>
          <p:grpSpPr>
            <a:xfrm>
              <a:off x="6334077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2C41D2F4-3B1C-84EE-5DCB-5822C0B4C065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2E988279-DC3E-0286-6690-3626CC827EE5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21D9C3C8-D6AF-4777-6044-5F68D2D01304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281730CC-A0A3-D3EB-A0A2-9E3E1B3CE2B7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97DB08CB-89EF-0F81-1BF8-1E962E61402E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79" name="Group 78">
                    <a:extLst>
                      <a:ext uri="{FF2B5EF4-FFF2-40B4-BE49-F238E27FC236}">
                        <a16:creationId xmlns:a16="http://schemas.microsoft.com/office/drawing/2014/main" id="{A9D984F8-56D5-B3BC-FE61-288970860812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91" name="TextBox 90">
                      <a:extLst>
                        <a:ext uri="{FF2B5EF4-FFF2-40B4-BE49-F238E27FC236}">
                          <a16:creationId xmlns:a16="http://schemas.microsoft.com/office/drawing/2014/main" id="{4B531E86-2091-EC0D-6CD6-E9E55605ACD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92" name="TextBox 91">
                      <a:extLst>
                        <a:ext uri="{FF2B5EF4-FFF2-40B4-BE49-F238E27FC236}">
                          <a16:creationId xmlns:a16="http://schemas.microsoft.com/office/drawing/2014/main" id="{7620760E-72DF-05ED-0CAB-265E753A4AF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93" name="TextBox 92">
                      <a:extLst>
                        <a:ext uri="{FF2B5EF4-FFF2-40B4-BE49-F238E27FC236}">
                          <a16:creationId xmlns:a16="http://schemas.microsoft.com/office/drawing/2014/main" id="{19445DD0-E62F-B74F-FB2E-8EFFE098351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83912889-DD17-8ABA-7181-3E92FDACD159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A5915C7D-AEE5-F9DF-92A3-29DFE7E161C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86" name="Rectangle 85">
                        <a:extLst>
                          <a:ext uri="{FF2B5EF4-FFF2-40B4-BE49-F238E27FC236}">
                            <a16:creationId xmlns:a16="http://schemas.microsoft.com/office/drawing/2014/main" id="{172923EA-5DC1-A1CA-02F6-EC48537AE3F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88" name="Group 87">
                        <a:extLst>
                          <a:ext uri="{FF2B5EF4-FFF2-40B4-BE49-F238E27FC236}">
                            <a16:creationId xmlns:a16="http://schemas.microsoft.com/office/drawing/2014/main" id="{1DA4D8D8-CB17-1873-7E1F-114D19F4FB4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89" name="Text Box 27">
                          <a:extLst>
                            <a:ext uri="{FF2B5EF4-FFF2-40B4-BE49-F238E27FC236}">
                              <a16:creationId xmlns:a16="http://schemas.microsoft.com/office/drawing/2014/main" id="{208DC9BF-3BFF-6CDB-820F-999DDCCFF07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up to a maximum of 120 hours if stored at 4oC +/-  2oC depending on the indication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90" name="Text Box 3">
                          <a:extLst>
                            <a:ext uri="{FF2B5EF4-FFF2-40B4-BE49-F238E27FC236}">
                              <a16:creationId xmlns:a16="http://schemas.microsoft.com/office/drawing/2014/main" id="{A485089C-A8CA-4D6D-80F3-334C0CFCF99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84" name="TextBox 83">
                      <a:extLst>
                        <a:ext uri="{FF2B5EF4-FFF2-40B4-BE49-F238E27FC236}">
                          <a16:creationId xmlns:a16="http://schemas.microsoft.com/office/drawing/2014/main" id="{2C469D7D-2889-F2B6-BF35-B2D1CB091DD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5" name="TextBox 84">
                      <a:extLst>
                        <a:ext uri="{FF2B5EF4-FFF2-40B4-BE49-F238E27FC236}">
                          <a16:creationId xmlns:a16="http://schemas.microsoft.com/office/drawing/2014/main" id="{357FE227-20C9-5055-2D56-7E2A41ECB07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81" name="Picture 6" descr="Barcode">
                    <a:extLst>
                      <a:ext uri="{FF2B5EF4-FFF2-40B4-BE49-F238E27FC236}">
                        <a16:creationId xmlns:a16="http://schemas.microsoft.com/office/drawing/2014/main" id="{7682C787-E775-834D-BFE4-1DE244C0E102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1120C0F2-6BBE-93BD-61C2-6F62B8046F97}"/>
                  </a:ext>
                </a:extLst>
              </p:cNvPr>
              <p:cNvSpPr/>
              <p:nvPr/>
            </p:nvSpPr>
            <p:spPr>
              <a:xfrm>
                <a:off x="3286840" y="1791443"/>
                <a:ext cx="2453212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AB</a:t>
                </a:r>
              </a:p>
            </p:txBody>
          </p:sp>
        </p:grpSp>
        <p:pic>
          <p:nvPicPr>
            <p:cNvPr id="17" name="Picture 2" descr="Barcode">
              <a:extLst>
                <a:ext uri="{FF2B5EF4-FFF2-40B4-BE49-F238E27FC236}">
                  <a16:creationId xmlns:a16="http://schemas.microsoft.com/office/drawing/2014/main" id="{F161A857-73DE-F153-ECDC-79168109664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313"/>
            <a:stretch>
              <a:fillRect/>
            </a:stretch>
          </p:blipFill>
          <p:spPr bwMode="auto">
            <a:xfrm>
              <a:off x="10085794" y="1581894"/>
              <a:ext cx="1119857" cy="4017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Barcode">
              <a:extLst>
                <a:ext uri="{FF2B5EF4-FFF2-40B4-BE49-F238E27FC236}">
                  <a16:creationId xmlns:a16="http://schemas.microsoft.com/office/drawing/2014/main" id="{FB271A1B-C8E1-588F-79E2-C7ECB756DA0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10085794" y="1063168"/>
              <a:ext cx="1119857" cy="4165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8CBDEE26-CBB2-0888-F0DA-AE10F419BB84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BA21A79-03AB-4008-E785-447A06628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731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5655C-9764-07E8-3AF6-3CFC475A4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0C41CD3-85D8-93D5-E0D0-BD2D3155F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283" y="3508254"/>
            <a:ext cx="2006086" cy="66118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4DB75C3-B64E-8B30-8CE7-06D51D20E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5329" y="3524447"/>
            <a:ext cx="2006086" cy="6611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469AD1B-0C4B-637A-F18A-962F093DE27D}"/>
              </a:ext>
            </a:extLst>
          </p:cNvPr>
          <p:cNvSpPr txBox="1"/>
          <p:nvPr/>
        </p:nvSpPr>
        <p:spPr>
          <a:xfrm>
            <a:off x="454518" y="2149695"/>
            <a:ext cx="3189751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FRESH FROZEN PLASMA LD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FD3BBC-F1F8-B0BD-DD40-5D6F2E788F26}"/>
              </a:ext>
            </a:extLst>
          </p:cNvPr>
          <p:cNvSpPr txBox="1"/>
          <p:nvPr/>
        </p:nvSpPr>
        <p:spPr>
          <a:xfrm>
            <a:off x="6471171" y="2154966"/>
            <a:ext cx="3189751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FRESH FROZEN PLASMA LD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06AE5A1-5AD2-2E3E-8B9E-9F176EB7A8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378" y="473064"/>
            <a:ext cx="2800741" cy="52394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50ADCD9-D255-7E9E-5CC1-9BF823D58F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390" y="1023895"/>
            <a:ext cx="3258005" cy="9431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8CD04BB-E581-5CA0-58C3-9BAA2DF3F2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4401" y="482589"/>
            <a:ext cx="2819794" cy="58110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973317-C7B2-07A3-BC11-57EA2E547E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95329" y="1057237"/>
            <a:ext cx="3210373" cy="876422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5C8ECDA6-853E-07FC-C969-342DFE29BA92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14520C1-72FC-C677-FA5C-8D8B2222D3FF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06126AD-1969-AA79-1816-9069981AB306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F00269D5-FF41-63FA-A519-200F3B28A246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970049F9-8B5A-1F00-C5E9-BBDDF6508A45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10BA5188-83B9-2776-7C90-7C1E922AB7AB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5FBC5F24-6B5C-BB89-FF1B-85BD477E0B99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3BA73469-AF5B-D6E3-277F-81D1ADF9B9D5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43" name="TextBox 42">
                      <a:extLst>
                        <a:ext uri="{FF2B5EF4-FFF2-40B4-BE49-F238E27FC236}">
                          <a16:creationId xmlns:a16="http://schemas.microsoft.com/office/drawing/2014/main" id="{47D02F7B-C0F4-17F3-8EC8-BF5E0EE9CEA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AFC03545-7DC7-3E3D-1917-19322EA8111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B1C3A66-1037-8481-5E17-F49D2797913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45E81DD-DF32-1A0F-3D34-F65AB8432331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96235835-3182-4166-82EA-3EEC4DFFCB5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5" name="Rectangle 34">
                        <a:extLst>
                          <a:ext uri="{FF2B5EF4-FFF2-40B4-BE49-F238E27FC236}">
                            <a16:creationId xmlns:a16="http://schemas.microsoft.com/office/drawing/2014/main" id="{92E937F5-A081-6FBC-ECE3-99F0646529A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7" name="Group 36">
                        <a:extLst>
                          <a:ext uri="{FF2B5EF4-FFF2-40B4-BE49-F238E27FC236}">
                            <a16:creationId xmlns:a16="http://schemas.microsoft.com/office/drawing/2014/main" id="{2BD0A9F7-1040-A1C5-5D45-9D64901B18A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8" name="Text Box 27">
                          <a:extLst>
                            <a:ext uri="{FF2B5EF4-FFF2-40B4-BE49-F238E27FC236}">
                              <a16:creationId xmlns:a16="http://schemas.microsoft.com/office/drawing/2014/main" id="{3E4FDC5B-91C7-755C-83BC-4EC43FC2D6F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up to a maximum of 120 hours if stored at 4oC +/-  2oC depending on the indication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0" name="Text Box 3">
                          <a:extLst>
                            <a:ext uri="{FF2B5EF4-FFF2-40B4-BE49-F238E27FC236}">
                              <a16:creationId xmlns:a16="http://schemas.microsoft.com/office/drawing/2014/main" id="{8A1C41ED-048F-2F41-E406-CC1D07D3142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B85CE0FF-0FF2-B56C-DF5D-6FB808B93E9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4" name="TextBox 33">
                      <a:extLst>
                        <a:ext uri="{FF2B5EF4-FFF2-40B4-BE49-F238E27FC236}">
                          <a16:creationId xmlns:a16="http://schemas.microsoft.com/office/drawing/2014/main" id="{4FDCC2B9-13B3-8A4B-FC4E-7E5C9C5AAA5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30" name="Picture 6" descr="Barcode">
                    <a:extLst>
                      <a:ext uri="{FF2B5EF4-FFF2-40B4-BE49-F238E27FC236}">
                        <a16:creationId xmlns:a16="http://schemas.microsoft.com/office/drawing/2014/main" id="{2F3B3A48-AEFB-21F2-A2C8-ECE11082F52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33D8917-D069-98A7-3480-B14F1318250E}"/>
                  </a:ext>
                </a:extLst>
              </p:cNvPr>
              <p:cNvSpPr/>
              <p:nvPr/>
            </p:nvSpPr>
            <p:spPr>
              <a:xfrm>
                <a:off x="3274778" y="1792302"/>
                <a:ext cx="2419919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AB</a:t>
                </a:r>
              </a:p>
            </p:txBody>
          </p:sp>
        </p:grpSp>
        <p:pic>
          <p:nvPicPr>
            <p:cNvPr id="24" name="Picture 2" descr="Barcode">
              <a:extLst>
                <a:ext uri="{FF2B5EF4-FFF2-40B4-BE49-F238E27FC236}">
                  <a16:creationId xmlns:a16="http://schemas.microsoft.com/office/drawing/2014/main" id="{7058F13C-A5DF-7C2A-64F3-46FA9FECF92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313"/>
            <a:stretch>
              <a:fillRect/>
            </a:stretch>
          </p:blipFill>
          <p:spPr bwMode="auto">
            <a:xfrm>
              <a:off x="4207846" y="1607378"/>
              <a:ext cx="1119857" cy="4017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46" name="Picture 2" descr="Barcode">
              <a:extLst>
                <a:ext uri="{FF2B5EF4-FFF2-40B4-BE49-F238E27FC236}">
                  <a16:creationId xmlns:a16="http://schemas.microsoft.com/office/drawing/2014/main" id="{6A7A2CDB-0F1E-68C8-AAC0-64E0B2DE9E3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4199840" y="1097554"/>
              <a:ext cx="1119857" cy="4165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FF003E1-12CF-8C92-31FA-951584D98652}"/>
              </a:ext>
            </a:extLst>
          </p:cNvPr>
          <p:cNvGrpSpPr/>
          <p:nvPr/>
        </p:nvGrpSpPr>
        <p:grpSpPr>
          <a:xfrm>
            <a:off x="6334077" y="382904"/>
            <a:ext cx="5770291" cy="6092192"/>
            <a:chOff x="6334077" y="382904"/>
            <a:chExt cx="5770291" cy="6092192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2407A14-12EA-B136-AA50-FAB607246A41}"/>
                </a:ext>
              </a:extLst>
            </p:cNvPr>
            <p:cNvGrpSpPr/>
            <p:nvPr/>
          </p:nvGrpSpPr>
          <p:grpSpPr>
            <a:xfrm>
              <a:off x="6334077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BFDFDC45-F6D4-2764-16DA-B90D63F62EE2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CDF989F4-74A0-8791-556A-63E1EE2E7FD4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0B66A907-13F4-7EF0-A137-165C0189DCAB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DF19591F-48B2-563A-575A-F6CFE179E3D0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0BC2C349-47F1-7F18-44C2-82CC06C96076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79" name="Group 78">
                    <a:extLst>
                      <a:ext uri="{FF2B5EF4-FFF2-40B4-BE49-F238E27FC236}">
                        <a16:creationId xmlns:a16="http://schemas.microsoft.com/office/drawing/2014/main" id="{86920A87-9D2D-5051-3E7C-975A6DC48B37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91" name="TextBox 90">
                      <a:extLst>
                        <a:ext uri="{FF2B5EF4-FFF2-40B4-BE49-F238E27FC236}">
                          <a16:creationId xmlns:a16="http://schemas.microsoft.com/office/drawing/2014/main" id="{B7A0CDDA-ED6F-597D-E7E6-5BDB3843887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92" name="TextBox 91">
                      <a:extLst>
                        <a:ext uri="{FF2B5EF4-FFF2-40B4-BE49-F238E27FC236}">
                          <a16:creationId xmlns:a16="http://schemas.microsoft.com/office/drawing/2014/main" id="{685E5AC9-4939-44D9-814A-55AA91A87B3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93" name="TextBox 92">
                      <a:extLst>
                        <a:ext uri="{FF2B5EF4-FFF2-40B4-BE49-F238E27FC236}">
                          <a16:creationId xmlns:a16="http://schemas.microsoft.com/office/drawing/2014/main" id="{EA5A07F1-A97C-6151-3E96-90455DB7BFF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8FE215F4-E183-8401-5675-B17EF0DC7480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B8A1C32C-3976-9551-FFFF-04BA5420A35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86" name="Rectangle 85">
                        <a:extLst>
                          <a:ext uri="{FF2B5EF4-FFF2-40B4-BE49-F238E27FC236}">
                            <a16:creationId xmlns:a16="http://schemas.microsoft.com/office/drawing/2014/main" id="{98D5F770-ED40-2EEC-B82B-7E5074F9A7A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88" name="Group 87">
                        <a:extLst>
                          <a:ext uri="{FF2B5EF4-FFF2-40B4-BE49-F238E27FC236}">
                            <a16:creationId xmlns:a16="http://schemas.microsoft.com/office/drawing/2014/main" id="{6345519E-1A3F-986E-5E66-CF7075B0B0B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89" name="Text Box 27">
                          <a:extLst>
                            <a:ext uri="{FF2B5EF4-FFF2-40B4-BE49-F238E27FC236}">
                              <a16:creationId xmlns:a16="http://schemas.microsoft.com/office/drawing/2014/main" id="{4BF532B9-1967-9CF1-E70A-C5B3D920C8C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endParaRPr lang="en-GB" sz="800" dirty="0"/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Once thawed use up to a maximum of 120 hours if stored at 4oC +/-  2oC depending on the indication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90" name="Text Box 3">
                          <a:extLst>
                            <a:ext uri="{FF2B5EF4-FFF2-40B4-BE49-F238E27FC236}">
                              <a16:creationId xmlns:a16="http://schemas.microsoft.com/office/drawing/2014/main" id="{B2DDDDDA-7CE1-01F8-9503-9387D25BC2F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84" name="TextBox 83">
                      <a:extLst>
                        <a:ext uri="{FF2B5EF4-FFF2-40B4-BE49-F238E27FC236}">
                          <a16:creationId xmlns:a16="http://schemas.microsoft.com/office/drawing/2014/main" id="{D1227265-0598-8A86-EC25-72D547C0B32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&lt;25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5" name="TextBox 84">
                      <a:extLst>
                        <a:ext uri="{FF2B5EF4-FFF2-40B4-BE49-F238E27FC236}">
                          <a16:creationId xmlns:a16="http://schemas.microsoft.com/office/drawing/2014/main" id="{D49A73AB-30B5-0D1B-67F5-10D0D2270C8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81" name="Picture 6" descr="Barcode">
                    <a:extLst>
                      <a:ext uri="{FF2B5EF4-FFF2-40B4-BE49-F238E27FC236}">
                        <a16:creationId xmlns:a16="http://schemas.microsoft.com/office/drawing/2014/main" id="{1CB8FCC0-F950-A5F9-7ED4-1B4A01C68E5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61E8303F-ABAE-ED53-57B3-B27C5EDACE75}"/>
                  </a:ext>
                </a:extLst>
              </p:cNvPr>
              <p:cNvSpPr/>
              <p:nvPr/>
            </p:nvSpPr>
            <p:spPr>
              <a:xfrm>
                <a:off x="3274839" y="1765567"/>
                <a:ext cx="2392571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AB</a:t>
                </a:r>
                <a:endParaRPr lang="en-US" sz="13800" b="1" cap="none" spc="0" dirty="0">
                  <a:ln w="38100">
                    <a:solidFill>
                      <a:schemeClr val="tx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endParaRPr>
              </a:p>
            </p:txBody>
          </p:sp>
        </p:grpSp>
        <p:pic>
          <p:nvPicPr>
            <p:cNvPr id="25" name="Picture 2" descr="Barcode">
              <a:extLst>
                <a:ext uri="{FF2B5EF4-FFF2-40B4-BE49-F238E27FC236}">
                  <a16:creationId xmlns:a16="http://schemas.microsoft.com/office/drawing/2014/main" id="{0AF6C050-4095-3E78-BD45-69EDD77DE2C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313"/>
            <a:stretch>
              <a:fillRect/>
            </a:stretch>
          </p:blipFill>
          <p:spPr bwMode="auto">
            <a:xfrm>
              <a:off x="10063829" y="1630894"/>
              <a:ext cx="1119857" cy="4017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48" name="Picture 4" descr="Barcode">
              <a:extLst>
                <a:ext uri="{FF2B5EF4-FFF2-40B4-BE49-F238E27FC236}">
                  <a16:creationId xmlns:a16="http://schemas.microsoft.com/office/drawing/2014/main" id="{3621C937-D249-8FB0-CE45-84A8B8C8B6C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10060278" y="1112168"/>
              <a:ext cx="1119857" cy="4165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F5C0B7B-0C10-DD53-37A2-1693BD695FA4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CDB4CA-EF50-4522-A97B-FE7C0A83B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051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5854</TotalTime>
  <Words>1416</Words>
  <Application>Microsoft Office PowerPoint</Application>
  <PresentationFormat>Widescreen</PresentationFormat>
  <Paragraphs>249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Josephine McCullagh</dc:creator>
  <cp:lastModifiedBy>Nicola Swarbrick</cp:lastModifiedBy>
  <cp:revision>24</cp:revision>
  <dcterms:created xsi:type="dcterms:W3CDTF">2025-08-12T09:15:48Z</dcterms:created>
  <dcterms:modified xsi:type="dcterms:W3CDTF">2026-02-02T13:05:28Z</dcterms:modified>
</cp:coreProperties>
</file>