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4" r:id="rId2"/>
    <p:sldId id="265" r:id="rId3"/>
    <p:sldId id="274" r:id="rId4"/>
    <p:sldId id="275" r:id="rId5"/>
    <p:sldId id="267" r:id="rId6"/>
    <p:sldId id="268" r:id="rId7"/>
    <p:sldId id="279" r:id="rId8"/>
    <p:sldId id="280" r:id="rId9"/>
    <p:sldId id="261" r:id="rId10"/>
    <p:sldId id="270" r:id="rId11"/>
    <p:sldId id="281" r:id="rId12"/>
    <p:sldId id="273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74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66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F200A2-4BB4-40E0-B8A6-CE3922347296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066BBC-645E-4F01-BA4E-F4D8174A80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56886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066BBC-645E-4F01-BA4E-F4D8174A8025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4920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614EC-FAEE-3071-EE66-1AE032E153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B68C7E5-9766-936D-F5E7-B8DA6A9C99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17534C-51EF-AF64-1A8B-648363DA8F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F63EF-300D-4572-AC4B-3628333F5A5A}" type="datetime1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382C97-70D5-A3DB-4FBD-A9AACEC36D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A45CD7-B1E8-EB2D-7EE4-65519F1E58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84C6-88A8-4C85-A3D1-A6A3B0F062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2661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2836B-EDA2-5DC7-2DDF-25CEE21AF4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9156D8E-74FA-BF52-F457-A7A1E9EDDE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4A210F-A889-27D8-0853-57E696A6FE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1095C-4BEA-49F4-B42E-295BC5AEBDB8}" type="datetime1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F75286-7D3E-2992-1FFF-86E36BCD4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EB766C-5239-0EDE-BA8A-5CB0D7338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84C6-88A8-4C85-A3D1-A6A3B0F062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2439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F0652F9-7BC7-749F-BC3F-6BA5A7CC5D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2D5405-A64F-26FC-3E6D-2BB89EBCFF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08FE0D-3948-E446-208B-FB146CC3E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8C38D-E5E0-4320-83D3-4809A4C62A0A}" type="datetime1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6172B6-325D-D9AE-DBD8-0EE5B5EADC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CA540A-2C4A-532A-979A-8DBE97018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84C6-88A8-4C85-A3D1-A6A3B0F062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6051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1E78B9-CF75-AA92-5CEA-AA3B9A0B7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1A2AD4-7AB4-49B4-3839-2A867B0402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DFDB6F-9755-73EC-38F6-90BF161F27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7BEEF-9949-4D98-B788-EC3A881CE984}" type="datetime1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4045C8-12BB-894A-0FE1-EBAEAE1D50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4F297D-4208-3FEE-5D5A-CB4FB688C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84C6-88A8-4C85-A3D1-A6A3B0F062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0221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71431F-DA5D-A2AD-8711-89FD33FC2A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B3C773-638D-6F21-CE1D-2EF17D7A33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F51EB7-33C3-BFB9-5EE8-3DBDA5A6A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CBF3C-75D3-433F-A9EC-340C25CC0E17}" type="datetime1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87BB75-5505-8C88-368B-9039DE0F1B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9500F6-068B-02B2-0869-53D6E02DE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84C6-88A8-4C85-A3D1-A6A3B0F062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0720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1CF056-C36D-3982-0452-24D5EFFE46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5AE755-81B0-2B94-EB88-593CBAA57A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7033B8-317C-2D83-711F-9CC4D6BBDC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3581A8-266A-BACC-AE90-0F5CDD8E2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00560-A22A-421D-9791-625FA365F4DD}" type="datetime1">
              <a:rPr lang="en-GB" smtClean="0"/>
              <a:t>02/02/2026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30E278-77DA-6145-39E9-5CC68313D9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5E0876-E16A-98C1-F964-38D0034583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84C6-88A8-4C85-A3D1-A6A3B0F062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76723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DDD862-AB94-499A-0936-5ACA77F744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82CD9D-2B39-A99A-0838-3C7DC6F94E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A7A5D7-597F-7019-68D0-6C46B0F59D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FD30C1-153F-8B7F-940C-64410D8897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3E7408A-9830-1408-79A1-B298F8E1B7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C4E799B-E389-6EA3-F04E-EC412AEB9A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762BA-36A9-4113-B425-3EEE7E9F76C3}" type="datetime1">
              <a:rPr lang="en-GB" smtClean="0"/>
              <a:t>02/02/2026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2EAD86-6A7A-B039-9932-A3981CE11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7D2853F-04B6-509B-25BF-A3FC02ED3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84C6-88A8-4C85-A3D1-A6A3B0F062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2968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0A4FBC-331E-889F-85D0-A7B3D61DFA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6CA4C98-A61A-94C6-9D4F-0B4FB2282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52C4F-5943-47DC-9F48-C7436FDFB389}" type="datetime1">
              <a:rPr lang="en-GB" smtClean="0"/>
              <a:t>02/02/2026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2B7D9D-3AC3-270E-DEA0-B3583F239E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735418-1DD9-D5DD-ECB1-0EDA1D34A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84C6-88A8-4C85-A3D1-A6A3B0F062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2164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A09467E-15F7-F16B-7778-83838987A5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BFBE8-8B61-43FA-B4F0-0CD4FA514BCE}" type="datetime1">
              <a:rPr lang="en-GB" smtClean="0"/>
              <a:t>02/02/2026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351E60-D822-0C6C-ABBA-B1C3E43F4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88DBCF-6926-B653-7F64-47669438D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84C6-88A8-4C85-A3D1-A6A3B0F062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2690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C1D958-739A-2C77-95AC-ED19A21809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0CA1C5-D54B-7051-D7E1-C871B5D01B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5C4FD8-0D1C-7CEE-9970-A231C689F3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7100B9-4B71-77E8-1F82-94B7F3B38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D7838-9B40-4EFD-AC20-E4DDE122A43C}" type="datetime1">
              <a:rPr lang="en-GB" smtClean="0"/>
              <a:t>02/02/2026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5A9956-CAE4-0C2D-44F1-7B9335CCE1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EB36B8-58AA-CE7C-94CC-1F2790845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84C6-88A8-4C85-A3D1-A6A3B0F062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2409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0BE309-0465-49CE-A3FF-D4423684EE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06D0CA4-C078-7F4B-235B-CB83A3CACF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8008C6-FB01-C4F5-9AE9-C969755009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96C97D-64B5-74BF-A845-E9E277C1A1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20868-641B-4DBD-ABDD-329DDA32B530}" type="datetime1">
              <a:rPr lang="en-GB" smtClean="0"/>
              <a:t>02/02/2026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039498-2359-AB96-5627-86A8FA23B9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C94AC1-2B72-0ED1-7CF1-9D8EB85E2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84C6-88A8-4C85-A3D1-A6A3B0F062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5242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56EA710-279C-C8BD-5CA4-25B8A0939E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FEC94F-D2E7-E9CB-5D45-B0D17BCC91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69D2A7-B213-A008-2AE1-1321CACED1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48A4930-8825-47F1-BB43-6F638ADF7DE6}" type="datetime1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A2869B-6BE5-6BFA-1E32-3EAB6A9157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F4CBAF-BB3E-55A1-32E8-410F8EF977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18F84C6-88A8-4C85-A3D1-A6A3B0F062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5889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gif"/><Relationship Id="rId3" Type="http://schemas.openxmlformats.org/officeDocument/2006/relationships/image" Target="../media/image31.png"/><Relationship Id="rId7" Type="http://schemas.openxmlformats.org/officeDocument/2006/relationships/image" Target="../media/image6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4.gif"/><Relationship Id="rId5" Type="http://schemas.openxmlformats.org/officeDocument/2006/relationships/image" Target="../media/image33.png"/><Relationship Id="rId10" Type="http://schemas.openxmlformats.org/officeDocument/2006/relationships/image" Target="../media/image37.gif"/><Relationship Id="rId4" Type="http://schemas.openxmlformats.org/officeDocument/2006/relationships/image" Target="../media/image32.png"/><Relationship Id="rId9" Type="http://schemas.openxmlformats.org/officeDocument/2006/relationships/image" Target="../media/image36.gi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3" Type="http://schemas.openxmlformats.org/officeDocument/2006/relationships/image" Target="../media/image38.gif"/><Relationship Id="rId7" Type="http://schemas.openxmlformats.org/officeDocument/2006/relationships/image" Target="../media/image4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1.png"/><Relationship Id="rId5" Type="http://schemas.openxmlformats.org/officeDocument/2006/relationships/image" Target="../media/image40.png"/><Relationship Id="rId10" Type="http://schemas.openxmlformats.org/officeDocument/2006/relationships/image" Target="../media/image44.gif"/><Relationship Id="rId4" Type="http://schemas.openxmlformats.org/officeDocument/2006/relationships/image" Target="../media/image39.png"/><Relationship Id="rId9" Type="http://schemas.openxmlformats.org/officeDocument/2006/relationships/image" Target="../media/image43.gi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gif"/><Relationship Id="rId5" Type="http://schemas.openxmlformats.org/officeDocument/2006/relationships/image" Target="../media/image3.png"/><Relationship Id="rId10" Type="http://schemas.openxmlformats.org/officeDocument/2006/relationships/image" Target="../media/image8.gif"/><Relationship Id="rId4" Type="http://schemas.openxmlformats.org/officeDocument/2006/relationships/image" Target="../media/image2.png"/><Relationship Id="rId9" Type="http://schemas.openxmlformats.org/officeDocument/2006/relationships/image" Target="../media/image7.gi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gif"/><Relationship Id="rId3" Type="http://schemas.openxmlformats.org/officeDocument/2006/relationships/image" Target="../media/image10.png"/><Relationship Id="rId7" Type="http://schemas.openxmlformats.org/officeDocument/2006/relationships/image" Target="../media/image6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gif"/><Relationship Id="rId5" Type="http://schemas.openxmlformats.org/officeDocument/2006/relationships/image" Target="../media/image12.png"/><Relationship Id="rId10" Type="http://schemas.openxmlformats.org/officeDocument/2006/relationships/image" Target="../media/image16.gif"/><Relationship Id="rId4" Type="http://schemas.openxmlformats.org/officeDocument/2006/relationships/image" Target="../media/image11.png"/><Relationship Id="rId9" Type="http://schemas.openxmlformats.org/officeDocument/2006/relationships/image" Target="../media/image15.gi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gif"/><Relationship Id="rId3" Type="http://schemas.openxmlformats.org/officeDocument/2006/relationships/image" Target="../media/image17.png"/><Relationship Id="rId7" Type="http://schemas.openxmlformats.org/officeDocument/2006/relationships/image" Target="../media/image6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.gif"/><Relationship Id="rId5" Type="http://schemas.openxmlformats.org/officeDocument/2006/relationships/image" Target="../media/image19.png"/><Relationship Id="rId10" Type="http://schemas.openxmlformats.org/officeDocument/2006/relationships/image" Target="../media/image23.gif"/><Relationship Id="rId4" Type="http://schemas.openxmlformats.org/officeDocument/2006/relationships/image" Target="../media/image18.png"/><Relationship Id="rId9" Type="http://schemas.openxmlformats.org/officeDocument/2006/relationships/image" Target="../media/image22.gi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gif"/><Relationship Id="rId3" Type="http://schemas.openxmlformats.org/officeDocument/2006/relationships/image" Target="../media/image24.png"/><Relationship Id="rId7" Type="http://schemas.openxmlformats.org/officeDocument/2006/relationships/image" Target="../media/image6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10" Type="http://schemas.openxmlformats.org/officeDocument/2006/relationships/image" Target="../media/image30.gif"/><Relationship Id="rId4" Type="http://schemas.openxmlformats.org/officeDocument/2006/relationships/image" Target="../media/image25.png"/><Relationship Id="rId9" Type="http://schemas.openxmlformats.org/officeDocument/2006/relationships/image" Target="../media/image29.gi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10F842-D2E5-BDE6-1B37-78B73E3C1E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E55851-B6D1-7338-0CF7-D701EEA24C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89909" y="2466253"/>
            <a:ext cx="7412182" cy="19254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11500" dirty="0"/>
              <a:t>A Neg </a:t>
            </a:r>
            <a:r>
              <a:rPr lang="en-GB" sz="11500" dirty="0" err="1"/>
              <a:t>Plts</a:t>
            </a:r>
            <a:endParaRPr lang="en-GB" sz="115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34A9B33-8746-075B-E143-A63E62866DCA}"/>
              </a:ext>
            </a:extLst>
          </p:cNvPr>
          <p:cNvSpPr txBox="1"/>
          <p:nvPr/>
        </p:nvSpPr>
        <p:spPr>
          <a:xfrm>
            <a:off x="365760" y="100584"/>
            <a:ext cx="662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Major Haemorrhage Simulation Toolkit – Blood component bags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6BC8FD3-4EA8-2830-6950-93916F946A35}"/>
              </a:ext>
            </a:extLst>
          </p:cNvPr>
          <p:cNvSpPr txBox="1"/>
          <p:nvPr/>
        </p:nvSpPr>
        <p:spPr>
          <a:xfrm>
            <a:off x="10393680" y="100584"/>
            <a:ext cx="1630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February 2026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A3FD88-11BF-33F5-E172-8CA7B5B41E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84C6-88A8-4C85-A3D1-A6A3B0F0622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9494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3C798E-D6A7-D4B1-7659-A4AF510ADC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F43B13A1-C880-5A1F-4D7F-F08A615947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4518" y="3549424"/>
            <a:ext cx="1890231" cy="63007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5379567-A6FE-E7D7-8151-B5E6A10A0C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4743" y="3549424"/>
            <a:ext cx="1890231" cy="630078"/>
          </a:xfrm>
          <a:prstGeom prst="rect">
            <a:avLst/>
          </a:prstGeom>
        </p:spPr>
      </p:pic>
      <p:sp>
        <p:nvSpPr>
          <p:cNvPr id="11" name="Text Box 27">
            <a:extLst>
              <a:ext uri="{FF2B5EF4-FFF2-40B4-BE49-F238E27FC236}">
                <a16:creationId xmlns:a16="http://schemas.microsoft.com/office/drawing/2014/main" id="{AEF9F1E0-31E0-AB38-F785-D57EE2A2FAB0}"/>
              </a:ext>
            </a:extLst>
          </p:cNvPr>
          <p:cNvSpPr txBox="1"/>
          <p:nvPr/>
        </p:nvSpPr>
        <p:spPr>
          <a:xfrm>
            <a:off x="369702" y="4169435"/>
            <a:ext cx="2533805" cy="1190947"/>
          </a:xfrm>
          <a:prstGeom prst="rect">
            <a:avLst/>
          </a:prstGeom>
          <a:solidFill>
            <a:sysClr val="window" lastClr="FFFFFF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Calibri" panose="020F0502020204030204" pitchFamily="34" charset="0"/>
                <a:cs typeface="Times New Roman" panose="02020603050405020304" pitchFamily="18" charset="0"/>
              </a:rPr>
              <a:t>This component was collected in </a:t>
            </a:r>
            <a:r>
              <a:rPr lang="en-GB" sz="800" kern="0" dirty="0">
                <a:solidFill>
                  <a:sysClr val="windowText" lastClr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ACD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Calibri" panose="020F0502020204030204" pitchFamily="34" charset="0"/>
                <a:cs typeface="Times New Roman" panose="02020603050405020304" pitchFamily="18" charset="0"/>
              </a:rPr>
              <a:t> anticoagulant.</a:t>
            </a:r>
          </a:p>
          <a:p>
            <a:pPr lvl="0">
              <a:lnSpc>
                <a:spcPct val="115000"/>
              </a:lnSpc>
              <a:defRPr/>
            </a:pPr>
            <a:r>
              <a:rPr lang="en-GB" sz="800" dirty="0"/>
              <a:t>Suspended in donor plasma 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highlight>
                  <a:srgbClr val="FFFF00"/>
                </a:highlight>
                <a:uLnTx/>
                <a:uFillTx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kumimoji="0" lang="en-GB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kumimoji="0" lang="en-GB" sz="11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highlight>
                <a:srgbClr val="FFFF00"/>
              </a:highlight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Text Box 27">
            <a:extLst>
              <a:ext uri="{FF2B5EF4-FFF2-40B4-BE49-F238E27FC236}">
                <a16:creationId xmlns:a16="http://schemas.microsoft.com/office/drawing/2014/main" id="{1BC18654-4676-5F1B-B269-0A7952B515E6}"/>
              </a:ext>
            </a:extLst>
          </p:cNvPr>
          <p:cNvSpPr txBox="1"/>
          <p:nvPr/>
        </p:nvSpPr>
        <p:spPr>
          <a:xfrm>
            <a:off x="6471696" y="4154632"/>
            <a:ext cx="2533805" cy="1190947"/>
          </a:xfrm>
          <a:prstGeom prst="rect">
            <a:avLst/>
          </a:prstGeom>
          <a:solidFill>
            <a:sysClr val="window" lastClr="FFFFFF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Calibri" panose="020F0502020204030204" pitchFamily="34" charset="0"/>
                <a:cs typeface="Times New Roman" panose="02020603050405020304" pitchFamily="18" charset="0"/>
              </a:rPr>
              <a:t>This component was collected in </a:t>
            </a:r>
            <a:r>
              <a:rPr lang="en-GB" sz="800" kern="0" dirty="0">
                <a:solidFill>
                  <a:sysClr val="windowText" lastClr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ACD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Calibri" panose="020F0502020204030204" pitchFamily="34" charset="0"/>
                <a:cs typeface="Times New Roman" panose="02020603050405020304" pitchFamily="18" charset="0"/>
              </a:rPr>
              <a:t> anticoagulant.</a:t>
            </a:r>
          </a:p>
          <a:p>
            <a:pPr lvl="0">
              <a:lnSpc>
                <a:spcPct val="115000"/>
              </a:lnSpc>
              <a:defRPr/>
            </a:pPr>
            <a:r>
              <a:rPr lang="en-GB" sz="800" dirty="0"/>
              <a:t>Suspended in donor plasma 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highlight>
                  <a:srgbClr val="FFFF00"/>
                </a:highlight>
                <a:uLnTx/>
                <a:uFillTx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kumimoji="0" lang="en-GB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kumimoji="0" lang="en-GB" sz="11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highlight>
                <a:srgbClr val="FFFF00"/>
              </a:highlight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DE58E05F-B535-65E9-6574-B51909E1E3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4945" y="529574"/>
            <a:ext cx="2848373" cy="504895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942B9EDF-C484-EE03-C6DD-0DDEC5BEAEFC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8914" b="12420"/>
          <a:stretch>
            <a:fillRect/>
          </a:stretch>
        </p:blipFill>
        <p:spPr>
          <a:xfrm>
            <a:off x="6462886" y="456942"/>
            <a:ext cx="2829320" cy="539572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9BDF250B-F62D-79B6-BA02-D64815CA5B4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19525" y="1033776"/>
            <a:ext cx="3096057" cy="905001"/>
          </a:xfrm>
          <a:prstGeom prst="rect">
            <a:avLst/>
          </a:prstGeom>
        </p:spPr>
      </p:pic>
      <p:pic>
        <p:nvPicPr>
          <p:cNvPr id="6146" name="Picture 2" descr="Barcode">
            <a:extLst>
              <a:ext uri="{FF2B5EF4-FFF2-40B4-BE49-F238E27FC236}">
                <a16:creationId xmlns:a16="http://schemas.microsoft.com/office/drawing/2014/main" id="{F1E94A03-61EB-80A1-7B88-756D6C7D683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083"/>
          <a:stretch>
            <a:fillRect/>
          </a:stretch>
        </p:blipFill>
        <p:spPr bwMode="auto">
          <a:xfrm>
            <a:off x="498853" y="1131649"/>
            <a:ext cx="3008361" cy="8290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EABD655E-8A71-DF99-77B3-0BAB4C4A8403}"/>
              </a:ext>
            </a:extLst>
          </p:cNvPr>
          <p:cNvGrpSpPr/>
          <p:nvPr/>
        </p:nvGrpSpPr>
        <p:grpSpPr>
          <a:xfrm>
            <a:off x="325709" y="382904"/>
            <a:ext cx="5738869" cy="6092192"/>
            <a:chOff x="325709" y="382904"/>
            <a:chExt cx="5738869" cy="6092192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34FB85E5-A2EB-0D60-5F04-4D48841A11F7}"/>
                </a:ext>
              </a:extLst>
            </p:cNvPr>
            <p:cNvGrpSpPr/>
            <p:nvPr/>
          </p:nvGrpSpPr>
          <p:grpSpPr>
            <a:xfrm>
              <a:off x="325709" y="382904"/>
              <a:ext cx="5738869" cy="6092192"/>
              <a:chOff x="325709" y="382904"/>
              <a:chExt cx="5738869" cy="6092192"/>
            </a:xfrm>
          </p:grpSpPr>
          <p:grpSp>
            <p:nvGrpSpPr>
              <p:cNvPr id="9" name="Group 8">
                <a:extLst>
                  <a:ext uri="{FF2B5EF4-FFF2-40B4-BE49-F238E27FC236}">
                    <a16:creationId xmlns:a16="http://schemas.microsoft.com/office/drawing/2014/main" id="{ADEC956D-AB61-12CE-6692-CF6B34E52F8E}"/>
                  </a:ext>
                </a:extLst>
              </p:cNvPr>
              <p:cNvGrpSpPr/>
              <p:nvPr/>
            </p:nvGrpSpPr>
            <p:grpSpPr>
              <a:xfrm>
                <a:off x="325709" y="382904"/>
                <a:ext cx="5738869" cy="6092192"/>
                <a:chOff x="146457" y="290945"/>
                <a:chExt cx="5738869" cy="6092192"/>
              </a:xfrm>
            </p:grpSpPr>
            <p:sp>
              <p:nvSpPr>
                <p:cNvPr id="21" name="TextBox 20">
                  <a:extLst>
                    <a:ext uri="{FF2B5EF4-FFF2-40B4-BE49-F238E27FC236}">
                      <a16:creationId xmlns:a16="http://schemas.microsoft.com/office/drawing/2014/main" id="{562915D7-3A85-3474-2585-ABF08E658218}"/>
                    </a:ext>
                  </a:extLst>
                </p:cNvPr>
                <p:cNvSpPr txBox="1"/>
                <p:nvPr/>
              </p:nvSpPr>
              <p:spPr>
                <a:xfrm>
                  <a:off x="3201008" y="5268423"/>
                  <a:ext cx="2684318" cy="71891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NEG: HT, K 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NBS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Date Bled: 22 June 2025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grpSp>
              <p:nvGrpSpPr>
                <p:cNvPr id="23" name="Group 22">
                  <a:extLst>
                    <a:ext uri="{FF2B5EF4-FFF2-40B4-BE49-F238E27FC236}">
                      <a16:creationId xmlns:a16="http://schemas.microsoft.com/office/drawing/2014/main" id="{A99F8245-4DC7-F768-5DC9-0A7AB535D649}"/>
                    </a:ext>
                  </a:extLst>
                </p:cNvPr>
                <p:cNvGrpSpPr/>
                <p:nvPr/>
              </p:nvGrpSpPr>
              <p:grpSpPr>
                <a:xfrm>
                  <a:off x="146457" y="290945"/>
                  <a:ext cx="5307736" cy="6092192"/>
                  <a:chOff x="146457" y="290945"/>
                  <a:chExt cx="5307736" cy="6092192"/>
                </a:xfrm>
              </p:grpSpPr>
              <p:sp>
                <p:nvSpPr>
                  <p:cNvPr id="26" name="Rectangle 25">
                    <a:extLst>
                      <a:ext uri="{FF2B5EF4-FFF2-40B4-BE49-F238E27FC236}">
                        <a16:creationId xmlns:a16="http://schemas.microsoft.com/office/drawing/2014/main" id="{D8AAFBE3-D7B2-303D-2A98-3FC6A2FD7511}"/>
                      </a:ext>
                    </a:extLst>
                  </p:cNvPr>
                  <p:cNvSpPr/>
                  <p:nvPr/>
                </p:nvSpPr>
                <p:spPr>
                  <a:xfrm>
                    <a:off x="3230348" y="3504602"/>
                    <a:ext cx="2123052" cy="402213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GB" sz="2400" b="1" dirty="0"/>
                      <a:t>Rh D Negative</a:t>
                    </a:r>
                  </a:p>
                </p:txBody>
              </p:sp>
              <p:sp>
                <p:nvSpPr>
                  <p:cNvPr id="27" name="TextBox 26">
                    <a:extLst>
                      <a:ext uri="{FF2B5EF4-FFF2-40B4-BE49-F238E27FC236}">
                        <a16:creationId xmlns:a16="http://schemas.microsoft.com/office/drawing/2014/main" id="{9E6C6CA6-E317-5822-352F-8C6862BC549A}"/>
                      </a:ext>
                    </a:extLst>
                  </p:cNvPr>
                  <p:cNvSpPr txBox="1"/>
                  <p:nvPr/>
                </p:nvSpPr>
                <p:spPr>
                  <a:xfrm>
                    <a:off x="3129554" y="3933655"/>
                    <a:ext cx="2324639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sz="1200" b="1" dirty="0"/>
                      <a:t>Expiry Date: </a:t>
                    </a:r>
                    <a:r>
                      <a:rPr lang="en-GB" sz="1400" dirty="0"/>
                      <a:t>25 - May- 2065</a:t>
                    </a:r>
                  </a:p>
                </p:txBody>
              </p:sp>
              <p:sp>
                <p:nvSpPr>
                  <p:cNvPr id="46" name="TextBox 45">
                    <a:extLst>
                      <a:ext uri="{FF2B5EF4-FFF2-40B4-BE49-F238E27FC236}">
                        <a16:creationId xmlns:a16="http://schemas.microsoft.com/office/drawing/2014/main" id="{320BFAEE-326F-6448-A85D-647F8A9D04F9}"/>
                      </a:ext>
                    </a:extLst>
                  </p:cNvPr>
                  <p:cNvSpPr txBox="1"/>
                  <p:nvPr/>
                </p:nvSpPr>
                <p:spPr>
                  <a:xfrm>
                    <a:off x="3318663" y="4934716"/>
                    <a:ext cx="2019378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sz="1400" b="1" dirty="0"/>
                      <a:t>Additional Information</a:t>
                    </a:r>
                  </a:p>
                </p:txBody>
              </p:sp>
              <p:grpSp>
                <p:nvGrpSpPr>
                  <p:cNvPr id="29" name="Group 28">
                    <a:extLst>
                      <a:ext uri="{FF2B5EF4-FFF2-40B4-BE49-F238E27FC236}">
                        <a16:creationId xmlns:a16="http://schemas.microsoft.com/office/drawing/2014/main" id="{1AE3399B-4585-B3F5-8A00-AE26E1CC0C48}"/>
                      </a:ext>
                    </a:extLst>
                  </p:cNvPr>
                  <p:cNvGrpSpPr/>
                  <p:nvPr/>
                </p:nvGrpSpPr>
                <p:grpSpPr>
                  <a:xfrm>
                    <a:off x="146457" y="290945"/>
                    <a:ext cx="5307736" cy="6092192"/>
                    <a:chOff x="146457" y="290945"/>
                    <a:chExt cx="5307736" cy="6092192"/>
                  </a:xfrm>
                </p:grpSpPr>
                <p:grpSp>
                  <p:nvGrpSpPr>
                    <p:cNvPr id="31" name="Group 30">
                      <a:extLst>
                        <a:ext uri="{FF2B5EF4-FFF2-40B4-BE49-F238E27FC236}">
                          <a16:creationId xmlns:a16="http://schemas.microsoft.com/office/drawing/2014/main" id="{40D223D4-1D09-7A27-DAF3-A008D3C2FAF6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46457" y="290945"/>
                      <a:ext cx="5307736" cy="6092192"/>
                      <a:chOff x="197428" y="290945"/>
                      <a:chExt cx="5307736" cy="6092192"/>
                    </a:xfrm>
                  </p:grpSpPr>
                  <p:sp>
                    <p:nvSpPr>
                      <p:cNvPr id="35" name="Rectangle 34">
                        <a:extLst>
                          <a:ext uri="{FF2B5EF4-FFF2-40B4-BE49-F238E27FC236}">
                            <a16:creationId xmlns:a16="http://schemas.microsoft.com/office/drawing/2014/main" id="{1E637BC5-1A5A-B621-DACC-6AD3457D31A0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97428" y="290945"/>
                        <a:ext cx="5307736" cy="6092192"/>
                      </a:xfrm>
                      <a:prstGeom prst="rect">
                        <a:avLst/>
                      </a:prstGeom>
                      <a:noFill/>
                      <a:ln w="12700" cap="flat" cmpd="sng" algn="ctr">
                        <a:solidFill>
                          <a:sysClr val="windowText" lastClr="000000"/>
                        </a:solidFill>
                        <a:prstDash val="solid"/>
                        <a:miter lim="800000"/>
                      </a:ln>
                      <a:effectLst/>
                    </p:spPr>
                    <p:txBody>
                      <a:bodyPr rot="0" spcFirstLastPara="0" vert="horz" wrap="square" lIns="91440" tIns="45720" rIns="91440" bIns="45720" numCol="1" spcCol="0" rtlCol="0" fromWordArt="0" anchor="ctr" anchorCtr="0" forceAA="0" compatLnSpc="1">
                        <a:prstTxWarp prst="textNoShape">
                          <a:avLst/>
                        </a:prstTxWarp>
                        <a:noAutofit/>
                      </a:bodyPr>
                      <a:lstStyle/>
                      <a:p>
                        <a:pPr marL="0" marR="0" lvl="0" indent="0" defTabSz="91440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GB" sz="18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ysClr val="window" lastClr="FFFFFF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endParaRPr>
                      </a:p>
                    </p:txBody>
                  </p:sp>
                  <p:sp>
                    <p:nvSpPr>
                      <p:cNvPr id="40" name="Text Box 3">
                        <a:extLst>
                          <a:ext uri="{FF2B5EF4-FFF2-40B4-BE49-F238E27FC236}">
                            <a16:creationId xmlns:a16="http://schemas.microsoft.com/office/drawing/2014/main" id="{16E824BE-0F99-1D5B-90A3-CFD98D564A5A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2216468" y="3576489"/>
                        <a:ext cx="778984" cy="474493"/>
                      </a:xfrm>
                      <a:prstGeom prst="rect">
                        <a:avLst/>
                      </a:prstGeom>
                      <a:solidFill>
                        <a:sysClr val="window" lastClr="FFFFFF"/>
                      </a:solidFill>
                      <a:ln w="6350">
                        <a:noFill/>
                      </a:ln>
                    </p:spPr>
                    <p:txBody>
                      <a:bodyPr rot="0" spcFirstLastPara="0" vert="horz" wrap="square" lIns="91440" tIns="45720" rIns="91440" bIns="45720" numCol="1" spcCol="0" rtlCol="0" fromWordArt="0" anchor="t" anchorCtr="0" forceAA="0" compatLnSpc="1">
                        <a:prstTxWarp prst="textNoShape">
                          <a:avLst/>
                        </a:prstTxWarp>
                        <a:noAutofit/>
                      </a:bodyPr>
                      <a:lstStyle/>
                      <a:p>
                        <a:pPr marL="0" marR="0" lvl="0" indent="0" defTabSz="914400" eaLnBrk="1" fontAlgn="auto" latinLnBrk="0" hangingPunct="1">
                          <a:lnSpc>
                            <a:spcPct val="115000"/>
                          </a:lnSpc>
                          <a:spcBef>
                            <a:spcPts val="0"/>
                          </a:spcBef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GB" sz="11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Volume </a:t>
                        </a:r>
                      </a:p>
                      <a:p>
                        <a:pPr marL="0" marR="0" lvl="0" indent="0" defTabSz="914400" eaLnBrk="1" fontAlgn="auto" latinLnBrk="0" hangingPunct="1">
                          <a:lnSpc>
                            <a:spcPct val="115000"/>
                          </a:lnSpc>
                          <a:spcBef>
                            <a:spcPts val="0"/>
                          </a:spcBef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GB" sz="11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280 ml</a:t>
                        </a:r>
                        <a:endParaRPr kumimoji="0" lang="en-GB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endParaRPr>
                      </a:p>
                    </p:txBody>
                  </p:sp>
                </p:grpSp>
                <p:sp>
                  <p:nvSpPr>
                    <p:cNvPr id="32" name="TextBox 31">
                      <a:extLst>
                        <a:ext uri="{FF2B5EF4-FFF2-40B4-BE49-F238E27FC236}">
                          <a16:creationId xmlns:a16="http://schemas.microsoft.com/office/drawing/2014/main" id="{82E49226-635D-3600-AA2D-781BF6481298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75266" y="2057736"/>
                      <a:ext cx="3189751" cy="294183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PLATELET APHERESIS LD</a:t>
                      </a:r>
                      <a:endParaRPr kumimoji="0" lang="en-GB" sz="2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33" name="TextBox 32">
                      <a:extLst>
                        <a:ext uri="{FF2B5EF4-FFF2-40B4-BE49-F238E27FC236}">
                          <a16:creationId xmlns:a16="http://schemas.microsoft.com/office/drawing/2014/main" id="{4D17F939-1DD8-7E94-3F4D-3299BE239905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83551" y="2365851"/>
                      <a:ext cx="2504198" cy="260584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STORE AT 22</a:t>
                      </a:r>
                      <a:r>
                        <a:rPr kumimoji="0" lang="en-GB" sz="1000" b="1" i="0" u="none" strike="noStrike" kern="0" cap="none" spc="0" normalizeH="0" baseline="3000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kumimoji="0" lang="en-GB" sz="1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 +/- 2</a:t>
                      </a:r>
                      <a:r>
                        <a:rPr kumimoji="0" lang="en-GB" sz="1000" b="1" i="0" u="none" strike="noStrike" kern="0" cap="none" spc="0" normalizeH="0" baseline="3000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kumimoji="0" lang="en-GB" sz="1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 with agitation</a:t>
                      </a:r>
                      <a:endParaRPr kumimoji="0" lang="en-GB" sz="4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34" name="TextBox 33">
                      <a:extLst>
                        <a:ext uri="{FF2B5EF4-FFF2-40B4-BE49-F238E27FC236}">
                          <a16:creationId xmlns:a16="http://schemas.microsoft.com/office/drawing/2014/main" id="{5B54F875-4D6E-C6BF-A670-28B874C4C14F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75266" y="2603212"/>
                      <a:ext cx="2896462" cy="793230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must not be used if there are visible signs of deterioration.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0" dirty="0">
                          <a:solidFill>
                            <a:sysClr val="windowText" lastClr="000000"/>
                          </a:solidFill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must be administered through a suitable transfusion set incorporating a 170mm filter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may transmit infection </a:t>
                      </a:r>
                      <a:endParaRPr kumimoji="0" lang="en-GB" sz="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</p:grpSp>
              <p:pic>
                <p:nvPicPr>
                  <p:cNvPr id="30" name="Picture 6" descr="Barcode">
                    <a:extLst>
                      <a:ext uri="{FF2B5EF4-FFF2-40B4-BE49-F238E27FC236}">
                        <a16:creationId xmlns:a16="http://schemas.microsoft.com/office/drawing/2014/main" id="{9BB483A2-47D1-2946-E9D0-D60BF456D326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7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b="24524"/>
                  <a:stretch>
                    <a:fillRect/>
                  </a:stretch>
                </p:blipFill>
                <p:spPr bwMode="auto">
                  <a:xfrm>
                    <a:off x="3249014" y="4258753"/>
                    <a:ext cx="2104386" cy="645658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</p:grpSp>
          </p:grp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7FCE52DD-1407-9B09-1138-7A37A17FF60B}"/>
                  </a:ext>
                </a:extLst>
              </p:cNvPr>
              <p:cNvSpPr/>
              <p:nvPr/>
            </p:nvSpPr>
            <p:spPr>
              <a:xfrm>
                <a:off x="3266340" y="1759000"/>
                <a:ext cx="2504199" cy="2215991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</a:bodyPr>
              <a:lstStyle/>
              <a:p>
                <a:pPr algn="ctr"/>
                <a:r>
                  <a:rPr lang="en-US" sz="13800" b="1" dirty="0">
                    <a:ln w="38100">
                      <a:solidFill>
                        <a:schemeClr val="tx1"/>
                      </a:solidFill>
                      <a:prstDash val="solid"/>
                    </a:ln>
                    <a:solidFill>
                      <a:srgbClr val="FFFFFF"/>
                    </a:solidFill>
                    <a:effectLst>
                      <a:outerShdw blurRad="38100" dist="22860" dir="5400000" algn="tl" rotWithShape="0">
                        <a:srgbClr val="000000">
                          <a:alpha val="30000"/>
                        </a:srgbClr>
                      </a:outerShdw>
                    </a:effectLst>
                  </a:rPr>
                  <a:t>AB</a:t>
                </a:r>
                <a:endParaRPr lang="en-US" sz="13800" b="1" cap="none" spc="0" dirty="0">
                  <a:ln w="38100">
                    <a:solidFill>
                      <a:schemeClr val="tx1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38100" dist="22860" dir="5400000" algn="tl" rotWithShape="0">
                      <a:srgbClr val="000000">
                        <a:alpha val="30000"/>
                      </a:srgbClr>
                    </a:outerShdw>
                  </a:effectLst>
                </a:endParaRPr>
              </a:p>
            </p:txBody>
          </p:sp>
        </p:grpSp>
        <p:pic>
          <p:nvPicPr>
            <p:cNvPr id="4" name="Picture 2" descr="Barcode">
              <a:extLst>
                <a:ext uri="{FF2B5EF4-FFF2-40B4-BE49-F238E27FC236}">
                  <a16:creationId xmlns:a16="http://schemas.microsoft.com/office/drawing/2014/main" id="{74A408D1-D824-0091-CF46-998F994A66B3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54345"/>
            <a:stretch>
              <a:fillRect/>
            </a:stretch>
          </p:blipFill>
          <p:spPr bwMode="auto">
            <a:xfrm>
              <a:off x="4207846" y="1566901"/>
              <a:ext cx="1119857" cy="32358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148" name="Picture 4" descr="Barcode">
              <a:extLst>
                <a:ext uri="{FF2B5EF4-FFF2-40B4-BE49-F238E27FC236}">
                  <a16:creationId xmlns:a16="http://schemas.microsoft.com/office/drawing/2014/main" id="{59399166-B327-3BB9-54E3-F011D01672AC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8917"/>
            <a:stretch>
              <a:fillRect/>
            </a:stretch>
          </p:blipFill>
          <p:spPr bwMode="auto">
            <a:xfrm>
              <a:off x="4207846" y="1139720"/>
              <a:ext cx="1119857" cy="32358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DB495C9E-59D8-BAA5-8DB6-B980E9AFE1CB}"/>
              </a:ext>
            </a:extLst>
          </p:cNvPr>
          <p:cNvGrpSpPr/>
          <p:nvPr/>
        </p:nvGrpSpPr>
        <p:grpSpPr>
          <a:xfrm>
            <a:off x="6334077" y="382904"/>
            <a:ext cx="5770290" cy="6092192"/>
            <a:chOff x="6334077" y="382904"/>
            <a:chExt cx="5770290" cy="6092192"/>
          </a:xfrm>
        </p:grpSpPr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547728CC-A14A-465C-06C8-D6BCB2651BD5}"/>
                </a:ext>
              </a:extLst>
            </p:cNvPr>
            <p:cNvGrpSpPr/>
            <p:nvPr/>
          </p:nvGrpSpPr>
          <p:grpSpPr>
            <a:xfrm>
              <a:off x="6334077" y="382904"/>
              <a:ext cx="5770290" cy="6092192"/>
              <a:chOff x="325709" y="382904"/>
              <a:chExt cx="5770290" cy="6092192"/>
            </a:xfrm>
          </p:grpSpPr>
          <p:grpSp>
            <p:nvGrpSpPr>
              <p:cNvPr id="50" name="Group 49">
                <a:extLst>
                  <a:ext uri="{FF2B5EF4-FFF2-40B4-BE49-F238E27FC236}">
                    <a16:creationId xmlns:a16="http://schemas.microsoft.com/office/drawing/2014/main" id="{2C41D2F4-3B1C-84EE-5DCB-5822C0B4C065}"/>
                  </a:ext>
                </a:extLst>
              </p:cNvPr>
              <p:cNvGrpSpPr/>
              <p:nvPr/>
            </p:nvGrpSpPr>
            <p:grpSpPr>
              <a:xfrm>
                <a:off x="325709" y="382904"/>
                <a:ext cx="5770290" cy="6092192"/>
                <a:chOff x="146457" y="290945"/>
                <a:chExt cx="5770290" cy="6092192"/>
              </a:xfrm>
            </p:grpSpPr>
            <p:sp>
              <p:nvSpPr>
                <p:cNvPr id="59" name="TextBox 58">
                  <a:extLst>
                    <a:ext uri="{FF2B5EF4-FFF2-40B4-BE49-F238E27FC236}">
                      <a16:creationId xmlns:a16="http://schemas.microsoft.com/office/drawing/2014/main" id="{2E988279-DC3E-0286-6690-3626CC827EE5}"/>
                    </a:ext>
                  </a:extLst>
                </p:cNvPr>
                <p:cNvSpPr txBox="1"/>
                <p:nvPr/>
              </p:nvSpPr>
              <p:spPr>
                <a:xfrm>
                  <a:off x="3232429" y="5262871"/>
                  <a:ext cx="2684318" cy="71891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NEG: HT, K 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NBS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Date Bled: 22 June 2025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grpSp>
              <p:nvGrpSpPr>
                <p:cNvPr id="60" name="Group 59">
                  <a:extLst>
                    <a:ext uri="{FF2B5EF4-FFF2-40B4-BE49-F238E27FC236}">
                      <a16:creationId xmlns:a16="http://schemas.microsoft.com/office/drawing/2014/main" id="{21D9C3C8-D6AF-4777-6044-5F68D2D01304}"/>
                    </a:ext>
                  </a:extLst>
                </p:cNvPr>
                <p:cNvGrpSpPr/>
                <p:nvPr/>
              </p:nvGrpSpPr>
              <p:grpSpPr>
                <a:xfrm>
                  <a:off x="146457" y="290945"/>
                  <a:ext cx="5307736" cy="6092192"/>
                  <a:chOff x="146457" y="290945"/>
                  <a:chExt cx="5307736" cy="6092192"/>
                </a:xfrm>
              </p:grpSpPr>
              <p:sp>
                <p:nvSpPr>
                  <p:cNvPr id="62" name="Rectangle 61">
                    <a:extLst>
                      <a:ext uri="{FF2B5EF4-FFF2-40B4-BE49-F238E27FC236}">
                        <a16:creationId xmlns:a16="http://schemas.microsoft.com/office/drawing/2014/main" id="{281730CC-A0A3-D3EB-A0A2-9E3E1B3CE2B7}"/>
                      </a:ext>
                    </a:extLst>
                  </p:cNvPr>
                  <p:cNvSpPr/>
                  <p:nvPr/>
                </p:nvSpPr>
                <p:spPr>
                  <a:xfrm>
                    <a:off x="3230348" y="3504602"/>
                    <a:ext cx="2123052" cy="402213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GB" sz="2400" b="1" dirty="0"/>
                      <a:t>Rh D Negative</a:t>
                    </a:r>
                  </a:p>
                </p:txBody>
              </p:sp>
              <p:sp>
                <p:nvSpPr>
                  <p:cNvPr id="63" name="TextBox 62">
                    <a:extLst>
                      <a:ext uri="{FF2B5EF4-FFF2-40B4-BE49-F238E27FC236}">
                        <a16:creationId xmlns:a16="http://schemas.microsoft.com/office/drawing/2014/main" id="{97DB08CB-89EF-0F81-1BF8-1E962E61402E}"/>
                      </a:ext>
                    </a:extLst>
                  </p:cNvPr>
                  <p:cNvSpPr txBox="1"/>
                  <p:nvPr/>
                </p:nvSpPr>
                <p:spPr>
                  <a:xfrm>
                    <a:off x="3129554" y="3933655"/>
                    <a:ext cx="2324639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sz="1200" b="1" dirty="0"/>
                      <a:t>Expiry Date: </a:t>
                    </a:r>
                    <a:r>
                      <a:rPr lang="en-GB" sz="1400" dirty="0"/>
                      <a:t>25 - May- 2065</a:t>
                    </a:r>
                  </a:p>
                </p:txBody>
              </p:sp>
              <p:sp>
                <p:nvSpPr>
                  <p:cNvPr id="93" name="TextBox 92">
                    <a:extLst>
                      <a:ext uri="{FF2B5EF4-FFF2-40B4-BE49-F238E27FC236}">
                        <a16:creationId xmlns:a16="http://schemas.microsoft.com/office/drawing/2014/main" id="{19445DD0-E62F-B74F-FB2E-8EFFE098351E}"/>
                      </a:ext>
                    </a:extLst>
                  </p:cNvPr>
                  <p:cNvSpPr txBox="1"/>
                  <p:nvPr/>
                </p:nvSpPr>
                <p:spPr>
                  <a:xfrm>
                    <a:off x="3318663" y="4934716"/>
                    <a:ext cx="2019378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sz="1400" b="1" dirty="0"/>
                      <a:t>Additional Information</a:t>
                    </a:r>
                  </a:p>
                </p:txBody>
              </p:sp>
              <p:grpSp>
                <p:nvGrpSpPr>
                  <p:cNvPr id="80" name="Group 79">
                    <a:extLst>
                      <a:ext uri="{FF2B5EF4-FFF2-40B4-BE49-F238E27FC236}">
                        <a16:creationId xmlns:a16="http://schemas.microsoft.com/office/drawing/2014/main" id="{83912889-DD17-8ABA-7181-3E92FDACD159}"/>
                      </a:ext>
                    </a:extLst>
                  </p:cNvPr>
                  <p:cNvGrpSpPr/>
                  <p:nvPr/>
                </p:nvGrpSpPr>
                <p:grpSpPr>
                  <a:xfrm>
                    <a:off x="146457" y="290945"/>
                    <a:ext cx="5307736" cy="6092192"/>
                    <a:chOff x="146457" y="290945"/>
                    <a:chExt cx="5307736" cy="6092192"/>
                  </a:xfrm>
                </p:grpSpPr>
                <p:grpSp>
                  <p:nvGrpSpPr>
                    <p:cNvPr id="82" name="Group 81">
                      <a:extLst>
                        <a:ext uri="{FF2B5EF4-FFF2-40B4-BE49-F238E27FC236}">
                          <a16:creationId xmlns:a16="http://schemas.microsoft.com/office/drawing/2014/main" id="{A5915C7D-AEE5-F9DF-92A3-29DFE7E161C9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46457" y="290945"/>
                      <a:ext cx="5307736" cy="6092192"/>
                      <a:chOff x="197428" y="290945"/>
                      <a:chExt cx="5307736" cy="6092192"/>
                    </a:xfrm>
                  </p:grpSpPr>
                  <p:sp>
                    <p:nvSpPr>
                      <p:cNvPr id="86" name="Rectangle 85">
                        <a:extLst>
                          <a:ext uri="{FF2B5EF4-FFF2-40B4-BE49-F238E27FC236}">
                            <a16:creationId xmlns:a16="http://schemas.microsoft.com/office/drawing/2014/main" id="{172923EA-5DC1-A1CA-02F6-EC48537AE3F0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97428" y="290945"/>
                        <a:ext cx="5307736" cy="6092192"/>
                      </a:xfrm>
                      <a:prstGeom prst="rect">
                        <a:avLst/>
                      </a:prstGeom>
                      <a:noFill/>
                      <a:ln w="12700" cap="flat" cmpd="sng" algn="ctr">
                        <a:solidFill>
                          <a:sysClr val="windowText" lastClr="000000"/>
                        </a:solidFill>
                        <a:prstDash val="solid"/>
                        <a:miter lim="800000"/>
                      </a:ln>
                      <a:effectLst/>
                    </p:spPr>
                    <p:txBody>
                      <a:bodyPr rot="0" spcFirstLastPara="0" vert="horz" wrap="square" lIns="91440" tIns="45720" rIns="91440" bIns="45720" numCol="1" spcCol="0" rtlCol="0" fromWordArt="0" anchor="ctr" anchorCtr="0" forceAA="0" compatLnSpc="1">
                        <a:prstTxWarp prst="textNoShape">
                          <a:avLst/>
                        </a:prstTxWarp>
                        <a:noAutofit/>
                      </a:bodyPr>
                      <a:lstStyle/>
                      <a:p>
                        <a:pPr marL="0" marR="0" lvl="0" indent="0" defTabSz="91440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GB" sz="18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ysClr val="window" lastClr="FFFFFF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endParaRPr>
                      </a:p>
                    </p:txBody>
                  </p:sp>
                  <p:sp>
                    <p:nvSpPr>
                      <p:cNvPr id="90" name="Text Box 3">
                        <a:extLst>
                          <a:ext uri="{FF2B5EF4-FFF2-40B4-BE49-F238E27FC236}">
                            <a16:creationId xmlns:a16="http://schemas.microsoft.com/office/drawing/2014/main" id="{A485089C-A8CA-4D6D-80F3-334C0CFCF99D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2216468" y="3576489"/>
                        <a:ext cx="778984" cy="474493"/>
                      </a:xfrm>
                      <a:prstGeom prst="rect">
                        <a:avLst/>
                      </a:prstGeom>
                      <a:solidFill>
                        <a:sysClr val="window" lastClr="FFFFFF"/>
                      </a:solidFill>
                      <a:ln w="6350">
                        <a:noFill/>
                      </a:ln>
                    </p:spPr>
                    <p:txBody>
                      <a:bodyPr rot="0" spcFirstLastPara="0" vert="horz" wrap="square" lIns="91440" tIns="45720" rIns="91440" bIns="45720" numCol="1" spcCol="0" rtlCol="0" fromWordArt="0" anchor="t" anchorCtr="0" forceAA="0" compatLnSpc="1">
                        <a:prstTxWarp prst="textNoShape">
                          <a:avLst/>
                        </a:prstTxWarp>
                        <a:noAutofit/>
                      </a:bodyPr>
                      <a:lstStyle/>
                      <a:p>
                        <a:pPr marL="0" marR="0" lvl="0" indent="0" defTabSz="914400" eaLnBrk="1" fontAlgn="auto" latinLnBrk="0" hangingPunct="1">
                          <a:lnSpc>
                            <a:spcPct val="115000"/>
                          </a:lnSpc>
                          <a:spcBef>
                            <a:spcPts val="0"/>
                          </a:spcBef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GB" sz="11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Volume </a:t>
                        </a:r>
                      </a:p>
                      <a:p>
                        <a:pPr marL="0" marR="0" lvl="0" indent="0" defTabSz="914400" eaLnBrk="1" fontAlgn="auto" latinLnBrk="0" hangingPunct="1">
                          <a:lnSpc>
                            <a:spcPct val="115000"/>
                          </a:lnSpc>
                          <a:spcBef>
                            <a:spcPts val="0"/>
                          </a:spcBef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GB" sz="11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280 ml</a:t>
                        </a:r>
                        <a:endParaRPr kumimoji="0" lang="en-GB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endParaRPr>
                      </a:p>
                    </p:txBody>
                  </p:sp>
                </p:grpSp>
                <p:sp>
                  <p:nvSpPr>
                    <p:cNvPr id="83" name="TextBox 82">
                      <a:extLst>
                        <a:ext uri="{FF2B5EF4-FFF2-40B4-BE49-F238E27FC236}">
                          <a16:creationId xmlns:a16="http://schemas.microsoft.com/office/drawing/2014/main" id="{EB4E216B-9A9C-8590-E755-A475BB1503CD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75266" y="2057736"/>
                      <a:ext cx="3189751" cy="294183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PLATELET APHERESIS LD</a:t>
                      </a:r>
                      <a:endParaRPr kumimoji="0" lang="en-GB" sz="2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84" name="TextBox 83">
                      <a:extLst>
                        <a:ext uri="{FF2B5EF4-FFF2-40B4-BE49-F238E27FC236}">
                          <a16:creationId xmlns:a16="http://schemas.microsoft.com/office/drawing/2014/main" id="{2C469D7D-2889-F2B6-BF35-B2D1CB091DD7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83551" y="2365851"/>
                      <a:ext cx="2361482" cy="260584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STORE AT 22</a:t>
                      </a:r>
                      <a:r>
                        <a:rPr kumimoji="0" lang="en-GB" sz="1000" b="1" i="0" u="none" strike="noStrike" kern="0" cap="none" spc="0" normalizeH="0" baseline="3000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kumimoji="0" lang="en-GB" sz="1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 +/- 2</a:t>
                      </a:r>
                      <a:r>
                        <a:rPr kumimoji="0" lang="en-GB" sz="1000" b="1" i="0" u="none" strike="noStrike" kern="0" cap="none" spc="0" normalizeH="0" baseline="3000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kumimoji="0" lang="en-GB" sz="1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 with agitation</a:t>
                      </a:r>
                      <a:endParaRPr kumimoji="0" lang="en-GB" sz="4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85" name="TextBox 84">
                      <a:extLst>
                        <a:ext uri="{FF2B5EF4-FFF2-40B4-BE49-F238E27FC236}">
                          <a16:creationId xmlns:a16="http://schemas.microsoft.com/office/drawing/2014/main" id="{357FE227-20C9-5055-2D56-7E2A41ECB070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75266" y="2603212"/>
                      <a:ext cx="2896462" cy="793230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must not be used if there are visible signs of deterioration.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0" dirty="0">
                          <a:solidFill>
                            <a:sysClr val="windowText" lastClr="000000"/>
                          </a:solidFill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must be administered through a suitable transfusion set incorporating a 170mm filter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may transmit infection </a:t>
                      </a:r>
                      <a:endParaRPr kumimoji="0" lang="en-GB" sz="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</p:grpSp>
              <p:pic>
                <p:nvPicPr>
                  <p:cNvPr id="81" name="Picture 6" descr="Barcode">
                    <a:extLst>
                      <a:ext uri="{FF2B5EF4-FFF2-40B4-BE49-F238E27FC236}">
                        <a16:creationId xmlns:a16="http://schemas.microsoft.com/office/drawing/2014/main" id="{7682C787-E775-834D-BFE4-1DE244C0E102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7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b="24524"/>
                  <a:stretch>
                    <a:fillRect/>
                  </a:stretch>
                </p:blipFill>
                <p:spPr bwMode="auto">
                  <a:xfrm>
                    <a:off x="3249014" y="4258753"/>
                    <a:ext cx="2104386" cy="645658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</p:grpSp>
          </p:grpSp>
          <p:sp>
            <p:nvSpPr>
              <p:cNvPr id="51" name="Rectangle 50">
                <a:extLst>
                  <a:ext uri="{FF2B5EF4-FFF2-40B4-BE49-F238E27FC236}">
                    <a16:creationId xmlns:a16="http://schemas.microsoft.com/office/drawing/2014/main" id="{1120C0F2-6BBE-93BD-61C2-6F62B8046F97}"/>
                  </a:ext>
                </a:extLst>
              </p:cNvPr>
              <p:cNvSpPr/>
              <p:nvPr/>
            </p:nvSpPr>
            <p:spPr>
              <a:xfrm>
                <a:off x="3286840" y="1791443"/>
                <a:ext cx="2453212" cy="2215991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</a:bodyPr>
              <a:lstStyle/>
              <a:p>
                <a:pPr algn="ctr"/>
                <a:r>
                  <a:rPr lang="en-US" sz="13800" b="1" cap="none" spc="0" dirty="0">
                    <a:ln w="38100">
                      <a:solidFill>
                        <a:schemeClr val="tx1"/>
                      </a:solidFill>
                      <a:prstDash val="solid"/>
                    </a:ln>
                    <a:solidFill>
                      <a:srgbClr val="FFFFFF"/>
                    </a:solidFill>
                    <a:effectLst>
                      <a:outerShdw blurRad="38100" dist="22860" dir="5400000" algn="tl" rotWithShape="0">
                        <a:srgbClr val="000000">
                          <a:alpha val="30000"/>
                        </a:srgbClr>
                      </a:outerShdw>
                    </a:effectLst>
                  </a:rPr>
                  <a:t>AB</a:t>
                </a:r>
              </a:p>
            </p:txBody>
          </p:sp>
        </p:grpSp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795A5793-9AF3-2020-7F5A-1307F2768A8C}"/>
                </a:ext>
              </a:extLst>
            </p:cNvPr>
            <p:cNvGrpSpPr/>
            <p:nvPr/>
          </p:nvGrpSpPr>
          <p:grpSpPr>
            <a:xfrm>
              <a:off x="10216214" y="1122589"/>
              <a:ext cx="1119857" cy="824239"/>
              <a:chOff x="10216214" y="1122589"/>
              <a:chExt cx="1119857" cy="824239"/>
            </a:xfrm>
          </p:grpSpPr>
          <p:pic>
            <p:nvPicPr>
              <p:cNvPr id="24" name="Picture 2" descr="Barcode">
                <a:extLst>
                  <a:ext uri="{FF2B5EF4-FFF2-40B4-BE49-F238E27FC236}">
                    <a16:creationId xmlns:a16="http://schemas.microsoft.com/office/drawing/2014/main" id="{3688F8D1-A219-5EDE-4D05-BA76C64F9825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54345"/>
              <a:stretch>
                <a:fillRect/>
              </a:stretch>
            </p:blipFill>
            <p:spPr bwMode="auto">
              <a:xfrm>
                <a:off x="10216214" y="1623240"/>
                <a:ext cx="1119857" cy="32358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6150" name="Picture 6" descr="Barcode">
                <a:extLst>
                  <a:ext uri="{FF2B5EF4-FFF2-40B4-BE49-F238E27FC236}">
                    <a16:creationId xmlns:a16="http://schemas.microsoft.com/office/drawing/2014/main" id="{89884394-4029-8C96-6C53-6B0B409A866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10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23596"/>
              <a:stretch>
                <a:fillRect/>
              </a:stretch>
            </p:blipFill>
            <p:spPr bwMode="auto">
              <a:xfrm>
                <a:off x="10216214" y="1122589"/>
                <a:ext cx="1119857" cy="42357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1502164B-ED3E-61E3-3231-60040EA77BB6}"/>
              </a:ext>
            </a:extLst>
          </p:cNvPr>
          <p:cNvSpPr txBox="1"/>
          <p:nvPr/>
        </p:nvSpPr>
        <p:spPr>
          <a:xfrm>
            <a:off x="365760" y="100584"/>
            <a:ext cx="662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Major Haemorrhage Simulation Toolkit – Blood component bags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57596A9-F928-8082-8218-B38CC3570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84C6-88A8-4C85-A3D1-A6A3B0F06222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87312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4C7FA6-AC5D-35BE-EC57-6586737534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CCF72F-71A0-2624-2DE0-19E56C2520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89909" y="2466253"/>
            <a:ext cx="7412182" cy="19254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11500" dirty="0"/>
              <a:t>AB Pos </a:t>
            </a:r>
            <a:r>
              <a:rPr lang="en-GB" sz="11500" dirty="0" err="1"/>
              <a:t>Plts</a:t>
            </a:r>
            <a:endParaRPr lang="en-GB" sz="115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3DE1190-832C-86B4-BBF1-6C53BBAB5FB3}"/>
              </a:ext>
            </a:extLst>
          </p:cNvPr>
          <p:cNvSpPr txBox="1"/>
          <p:nvPr/>
        </p:nvSpPr>
        <p:spPr>
          <a:xfrm>
            <a:off x="365760" y="100584"/>
            <a:ext cx="662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Major Haemorrhage Simulation Toolkit – Blood component bags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43D996-4521-BE60-D235-7DB05A3B8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84C6-88A8-4C85-A3D1-A6A3B0F06222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42903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C1A34F-7EE6-6750-F49A-877591F939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21F054C3-4334-70B4-FF53-6EFBAE5FA6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4518" y="3549424"/>
            <a:ext cx="1890231" cy="63007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0C2CF2A-AA85-2C48-BD25-341F1CC9F0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4743" y="3549424"/>
            <a:ext cx="1890231" cy="630078"/>
          </a:xfrm>
          <a:prstGeom prst="rect">
            <a:avLst/>
          </a:prstGeom>
        </p:spPr>
      </p:pic>
      <p:pic>
        <p:nvPicPr>
          <p:cNvPr id="3074" name="Picture 2" descr="Barcode">
            <a:extLst>
              <a:ext uri="{FF2B5EF4-FFF2-40B4-BE49-F238E27FC236}">
                <a16:creationId xmlns:a16="http://schemas.microsoft.com/office/drawing/2014/main" id="{01DF8228-2065-F194-90EC-90EF91F5460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8144"/>
          <a:stretch>
            <a:fillRect/>
          </a:stretch>
        </p:blipFill>
        <p:spPr bwMode="auto">
          <a:xfrm>
            <a:off x="4194027" y="1591194"/>
            <a:ext cx="1130694" cy="4022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Barcode">
            <a:extLst>
              <a:ext uri="{FF2B5EF4-FFF2-40B4-BE49-F238E27FC236}">
                <a16:creationId xmlns:a16="http://schemas.microsoft.com/office/drawing/2014/main" id="{FA35AC12-D86D-FC31-4A41-0609E6346A4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8144"/>
          <a:stretch>
            <a:fillRect/>
          </a:stretch>
        </p:blipFill>
        <p:spPr bwMode="auto">
          <a:xfrm>
            <a:off x="9984416" y="1587819"/>
            <a:ext cx="1130694" cy="4022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 Box 27">
            <a:extLst>
              <a:ext uri="{FF2B5EF4-FFF2-40B4-BE49-F238E27FC236}">
                <a16:creationId xmlns:a16="http://schemas.microsoft.com/office/drawing/2014/main" id="{C30A7AA8-DAA4-2F7E-0E37-B05303E1EEE4}"/>
              </a:ext>
            </a:extLst>
          </p:cNvPr>
          <p:cNvSpPr txBox="1"/>
          <p:nvPr/>
        </p:nvSpPr>
        <p:spPr>
          <a:xfrm>
            <a:off x="369702" y="4169435"/>
            <a:ext cx="2533805" cy="1190947"/>
          </a:xfrm>
          <a:prstGeom prst="rect">
            <a:avLst/>
          </a:prstGeom>
          <a:solidFill>
            <a:sysClr val="window" lastClr="FFFFFF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Calibri" panose="020F0502020204030204" pitchFamily="34" charset="0"/>
                <a:cs typeface="Times New Roman" panose="02020603050405020304" pitchFamily="18" charset="0"/>
              </a:rPr>
              <a:t>This component was collected in </a:t>
            </a:r>
            <a:r>
              <a:rPr lang="en-GB" sz="800" kern="0" dirty="0">
                <a:solidFill>
                  <a:sysClr val="windowText" lastClr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ACD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Calibri" panose="020F0502020204030204" pitchFamily="34" charset="0"/>
                <a:cs typeface="Times New Roman" panose="02020603050405020304" pitchFamily="18" charset="0"/>
              </a:rPr>
              <a:t> anticoagulant.</a:t>
            </a:r>
          </a:p>
          <a:p>
            <a:pPr lvl="0">
              <a:lnSpc>
                <a:spcPct val="115000"/>
              </a:lnSpc>
              <a:defRPr/>
            </a:pPr>
            <a:r>
              <a:rPr lang="en-GB" sz="800" dirty="0"/>
              <a:t>Suspended in donor plasma 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highlight>
                  <a:srgbClr val="FFFF00"/>
                </a:highlight>
                <a:uLnTx/>
                <a:uFillTx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kumimoji="0" lang="en-GB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kumimoji="0" lang="en-GB" sz="11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highlight>
                <a:srgbClr val="FFFF00"/>
              </a:highlight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 Box 27">
            <a:extLst>
              <a:ext uri="{FF2B5EF4-FFF2-40B4-BE49-F238E27FC236}">
                <a16:creationId xmlns:a16="http://schemas.microsoft.com/office/drawing/2014/main" id="{D69DE4FB-C10B-73C7-DB88-7F4204E7C366}"/>
              </a:ext>
            </a:extLst>
          </p:cNvPr>
          <p:cNvSpPr txBox="1"/>
          <p:nvPr/>
        </p:nvSpPr>
        <p:spPr>
          <a:xfrm>
            <a:off x="6455506" y="4154632"/>
            <a:ext cx="2533805" cy="1190947"/>
          </a:xfrm>
          <a:prstGeom prst="rect">
            <a:avLst/>
          </a:prstGeom>
          <a:solidFill>
            <a:sysClr val="window" lastClr="FFFFFF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Calibri" panose="020F0502020204030204" pitchFamily="34" charset="0"/>
                <a:cs typeface="Times New Roman" panose="02020603050405020304" pitchFamily="18" charset="0"/>
              </a:rPr>
              <a:t>This component was collected in </a:t>
            </a:r>
            <a:r>
              <a:rPr lang="en-GB" sz="800" kern="0" dirty="0">
                <a:solidFill>
                  <a:sysClr val="windowText" lastClr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ACD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Calibri" panose="020F0502020204030204" pitchFamily="34" charset="0"/>
                <a:cs typeface="Times New Roman" panose="02020603050405020304" pitchFamily="18" charset="0"/>
              </a:rPr>
              <a:t> anticoagulant.</a:t>
            </a:r>
          </a:p>
          <a:p>
            <a:pPr lvl="0">
              <a:lnSpc>
                <a:spcPct val="115000"/>
              </a:lnSpc>
              <a:defRPr/>
            </a:pPr>
            <a:r>
              <a:rPr lang="en-GB" sz="800" dirty="0"/>
              <a:t>Suspended in donor plasma 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highlight>
                  <a:srgbClr val="FFFF00"/>
                </a:highlight>
                <a:uLnTx/>
                <a:uFillTx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kumimoji="0" lang="en-GB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kumimoji="0" lang="en-GB" sz="11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highlight>
                <a:srgbClr val="FFFF00"/>
              </a:highlight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2406C9BD-10CC-4237-A54B-6066A72B436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4518" y="500995"/>
            <a:ext cx="2791215" cy="523948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0F83D478-85E1-6E58-7B42-65D5164234E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40152" y="449337"/>
            <a:ext cx="2867425" cy="533474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BBFD336E-EEFF-84F0-1D00-07AC312736E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2802" y="1024943"/>
            <a:ext cx="3105583" cy="895475"/>
          </a:xfrm>
          <a:prstGeom prst="rect">
            <a:avLst/>
          </a:prstGeom>
        </p:spPr>
      </p:pic>
      <p:pic>
        <p:nvPicPr>
          <p:cNvPr id="3076" name="Picture 4" descr="Barcode">
            <a:extLst>
              <a:ext uri="{FF2B5EF4-FFF2-40B4-BE49-F238E27FC236}">
                <a16:creationId xmlns:a16="http://schemas.microsoft.com/office/drawing/2014/main" id="{A98611E1-AF8A-CB9F-B4E5-0F51F3F2C8E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523"/>
          <a:stretch>
            <a:fillRect/>
          </a:stretch>
        </p:blipFill>
        <p:spPr bwMode="auto">
          <a:xfrm>
            <a:off x="6523674" y="1055349"/>
            <a:ext cx="2952618" cy="7990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0" name="Group 19">
            <a:extLst>
              <a:ext uri="{FF2B5EF4-FFF2-40B4-BE49-F238E27FC236}">
                <a16:creationId xmlns:a16="http://schemas.microsoft.com/office/drawing/2014/main" id="{2248F67B-8181-706E-1A04-90000795CC4A}"/>
              </a:ext>
            </a:extLst>
          </p:cNvPr>
          <p:cNvGrpSpPr/>
          <p:nvPr/>
        </p:nvGrpSpPr>
        <p:grpSpPr>
          <a:xfrm>
            <a:off x="325709" y="382904"/>
            <a:ext cx="5755059" cy="6092192"/>
            <a:chOff x="325709" y="382904"/>
            <a:chExt cx="5755059" cy="6092192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71297458-1861-28EF-C3D8-6B9620AA3FD0}"/>
                </a:ext>
              </a:extLst>
            </p:cNvPr>
            <p:cNvGrpSpPr/>
            <p:nvPr/>
          </p:nvGrpSpPr>
          <p:grpSpPr>
            <a:xfrm>
              <a:off x="325709" y="382904"/>
              <a:ext cx="5755059" cy="6092192"/>
              <a:chOff x="325709" y="382904"/>
              <a:chExt cx="5755059" cy="6092192"/>
            </a:xfrm>
          </p:grpSpPr>
          <p:grpSp>
            <p:nvGrpSpPr>
              <p:cNvPr id="9" name="Group 8">
                <a:extLst>
                  <a:ext uri="{FF2B5EF4-FFF2-40B4-BE49-F238E27FC236}">
                    <a16:creationId xmlns:a16="http://schemas.microsoft.com/office/drawing/2014/main" id="{A6EAD9EF-6F29-BD44-5C65-1C76ED63E01D}"/>
                  </a:ext>
                </a:extLst>
              </p:cNvPr>
              <p:cNvGrpSpPr/>
              <p:nvPr/>
            </p:nvGrpSpPr>
            <p:grpSpPr>
              <a:xfrm>
                <a:off x="325709" y="382904"/>
                <a:ext cx="5755059" cy="6092192"/>
                <a:chOff x="146457" y="290945"/>
                <a:chExt cx="5755059" cy="6092192"/>
              </a:xfrm>
            </p:grpSpPr>
            <p:sp>
              <p:nvSpPr>
                <p:cNvPr id="21" name="TextBox 20">
                  <a:extLst>
                    <a:ext uri="{FF2B5EF4-FFF2-40B4-BE49-F238E27FC236}">
                      <a16:creationId xmlns:a16="http://schemas.microsoft.com/office/drawing/2014/main" id="{627E47F7-5997-DA6A-790E-C5F97EB24CD7}"/>
                    </a:ext>
                  </a:extLst>
                </p:cNvPr>
                <p:cNvSpPr txBox="1"/>
                <p:nvPr/>
              </p:nvSpPr>
              <p:spPr>
                <a:xfrm>
                  <a:off x="3217198" y="5335554"/>
                  <a:ext cx="2684318" cy="71891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NEG: HT, K 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NBS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Date Bled: 22 June 2025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grpSp>
              <p:nvGrpSpPr>
                <p:cNvPr id="23" name="Group 22">
                  <a:extLst>
                    <a:ext uri="{FF2B5EF4-FFF2-40B4-BE49-F238E27FC236}">
                      <a16:creationId xmlns:a16="http://schemas.microsoft.com/office/drawing/2014/main" id="{84680705-BAB2-72F1-9C98-209EE4D4D48F}"/>
                    </a:ext>
                  </a:extLst>
                </p:cNvPr>
                <p:cNvGrpSpPr/>
                <p:nvPr/>
              </p:nvGrpSpPr>
              <p:grpSpPr>
                <a:xfrm>
                  <a:off x="146457" y="290945"/>
                  <a:ext cx="5307736" cy="6092192"/>
                  <a:chOff x="146457" y="290945"/>
                  <a:chExt cx="5307736" cy="6092192"/>
                </a:xfrm>
              </p:grpSpPr>
              <p:sp>
                <p:nvSpPr>
                  <p:cNvPr id="26" name="Rectangle 25">
                    <a:extLst>
                      <a:ext uri="{FF2B5EF4-FFF2-40B4-BE49-F238E27FC236}">
                        <a16:creationId xmlns:a16="http://schemas.microsoft.com/office/drawing/2014/main" id="{069D9357-D380-8F4C-DECD-64C462511A38}"/>
                      </a:ext>
                    </a:extLst>
                  </p:cNvPr>
                  <p:cNvSpPr/>
                  <p:nvPr/>
                </p:nvSpPr>
                <p:spPr>
                  <a:xfrm>
                    <a:off x="3230348" y="3504602"/>
                    <a:ext cx="2123052" cy="402213"/>
                  </a:xfrm>
                  <a:prstGeom prst="rect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GB" sz="2400" b="1" dirty="0">
                        <a:solidFill>
                          <a:schemeClr val="tx1"/>
                        </a:solidFill>
                      </a:rPr>
                      <a:t>Rh D Positive</a:t>
                    </a:r>
                  </a:p>
                </p:txBody>
              </p:sp>
              <p:sp>
                <p:nvSpPr>
                  <p:cNvPr id="27" name="TextBox 26">
                    <a:extLst>
                      <a:ext uri="{FF2B5EF4-FFF2-40B4-BE49-F238E27FC236}">
                        <a16:creationId xmlns:a16="http://schemas.microsoft.com/office/drawing/2014/main" id="{2E421C47-F851-83F7-38CA-2978F963B364}"/>
                      </a:ext>
                    </a:extLst>
                  </p:cNvPr>
                  <p:cNvSpPr txBox="1"/>
                  <p:nvPr/>
                </p:nvSpPr>
                <p:spPr>
                  <a:xfrm>
                    <a:off x="3129554" y="3933655"/>
                    <a:ext cx="2324639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sz="1200" b="1" dirty="0"/>
                      <a:t>Expiry Date: </a:t>
                    </a:r>
                    <a:r>
                      <a:rPr lang="en-GB" sz="1400" dirty="0"/>
                      <a:t>25 - May- 2065</a:t>
                    </a:r>
                  </a:p>
                </p:txBody>
              </p:sp>
              <p:sp>
                <p:nvSpPr>
                  <p:cNvPr id="46" name="TextBox 45">
                    <a:extLst>
                      <a:ext uri="{FF2B5EF4-FFF2-40B4-BE49-F238E27FC236}">
                        <a16:creationId xmlns:a16="http://schemas.microsoft.com/office/drawing/2014/main" id="{C33142A2-4D33-A496-CBCC-8584FC644FA2}"/>
                      </a:ext>
                    </a:extLst>
                  </p:cNvPr>
                  <p:cNvSpPr txBox="1"/>
                  <p:nvPr/>
                </p:nvSpPr>
                <p:spPr>
                  <a:xfrm>
                    <a:off x="3318663" y="4934716"/>
                    <a:ext cx="2019378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sz="1400" b="1" dirty="0"/>
                      <a:t>Additional Information</a:t>
                    </a:r>
                  </a:p>
                </p:txBody>
              </p:sp>
              <p:grpSp>
                <p:nvGrpSpPr>
                  <p:cNvPr id="29" name="Group 28">
                    <a:extLst>
                      <a:ext uri="{FF2B5EF4-FFF2-40B4-BE49-F238E27FC236}">
                        <a16:creationId xmlns:a16="http://schemas.microsoft.com/office/drawing/2014/main" id="{B5AF26E8-FF6A-73AF-F2BE-0B8D9A7E4B76}"/>
                      </a:ext>
                    </a:extLst>
                  </p:cNvPr>
                  <p:cNvGrpSpPr/>
                  <p:nvPr/>
                </p:nvGrpSpPr>
                <p:grpSpPr>
                  <a:xfrm>
                    <a:off x="146457" y="290945"/>
                    <a:ext cx="5307736" cy="6092192"/>
                    <a:chOff x="146457" y="290945"/>
                    <a:chExt cx="5307736" cy="6092192"/>
                  </a:xfrm>
                </p:grpSpPr>
                <p:grpSp>
                  <p:nvGrpSpPr>
                    <p:cNvPr id="31" name="Group 30">
                      <a:extLst>
                        <a:ext uri="{FF2B5EF4-FFF2-40B4-BE49-F238E27FC236}">
                          <a16:creationId xmlns:a16="http://schemas.microsoft.com/office/drawing/2014/main" id="{865CBFE1-0504-2B4D-176A-68D458C18D59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46457" y="290945"/>
                      <a:ext cx="5307736" cy="6092192"/>
                      <a:chOff x="197428" y="290945"/>
                      <a:chExt cx="5307736" cy="6092192"/>
                    </a:xfrm>
                  </p:grpSpPr>
                  <p:sp>
                    <p:nvSpPr>
                      <p:cNvPr id="35" name="Rectangle 34">
                        <a:extLst>
                          <a:ext uri="{FF2B5EF4-FFF2-40B4-BE49-F238E27FC236}">
                            <a16:creationId xmlns:a16="http://schemas.microsoft.com/office/drawing/2014/main" id="{7EAE7935-BF55-09AC-D87E-FCE50E6D1B7A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97428" y="290945"/>
                        <a:ext cx="5307736" cy="6092192"/>
                      </a:xfrm>
                      <a:prstGeom prst="rect">
                        <a:avLst/>
                      </a:prstGeom>
                      <a:noFill/>
                      <a:ln w="12700" cap="flat" cmpd="sng" algn="ctr">
                        <a:solidFill>
                          <a:sysClr val="windowText" lastClr="000000"/>
                        </a:solidFill>
                        <a:prstDash val="solid"/>
                        <a:miter lim="800000"/>
                      </a:ln>
                      <a:effectLst/>
                    </p:spPr>
                    <p:txBody>
                      <a:bodyPr rot="0" spcFirstLastPara="0" vert="horz" wrap="square" lIns="91440" tIns="45720" rIns="91440" bIns="45720" numCol="1" spcCol="0" rtlCol="0" fromWordArt="0" anchor="ctr" anchorCtr="0" forceAA="0" compatLnSpc="1">
                        <a:prstTxWarp prst="textNoShape">
                          <a:avLst/>
                        </a:prstTxWarp>
                        <a:noAutofit/>
                      </a:bodyPr>
                      <a:lstStyle/>
                      <a:p>
                        <a:pPr marL="0" marR="0" lvl="0" indent="0" defTabSz="91440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GB" sz="18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ysClr val="window" lastClr="FFFFFF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endParaRPr>
                      </a:p>
                    </p:txBody>
                  </p:sp>
                  <p:sp>
                    <p:nvSpPr>
                      <p:cNvPr id="40" name="Text Box 3">
                        <a:extLst>
                          <a:ext uri="{FF2B5EF4-FFF2-40B4-BE49-F238E27FC236}">
                            <a16:creationId xmlns:a16="http://schemas.microsoft.com/office/drawing/2014/main" id="{0A70FF44-D6A1-53DA-2786-27BE8E418811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2216468" y="3576489"/>
                        <a:ext cx="778984" cy="474493"/>
                      </a:xfrm>
                      <a:prstGeom prst="rect">
                        <a:avLst/>
                      </a:prstGeom>
                      <a:solidFill>
                        <a:sysClr val="window" lastClr="FFFFFF"/>
                      </a:solidFill>
                      <a:ln w="6350">
                        <a:noFill/>
                      </a:ln>
                    </p:spPr>
                    <p:txBody>
                      <a:bodyPr rot="0" spcFirstLastPara="0" vert="horz" wrap="square" lIns="91440" tIns="45720" rIns="91440" bIns="45720" numCol="1" spcCol="0" rtlCol="0" fromWordArt="0" anchor="t" anchorCtr="0" forceAA="0" compatLnSpc="1">
                        <a:prstTxWarp prst="textNoShape">
                          <a:avLst/>
                        </a:prstTxWarp>
                        <a:noAutofit/>
                      </a:bodyPr>
                      <a:lstStyle/>
                      <a:p>
                        <a:pPr marL="0" marR="0" lvl="0" indent="0" defTabSz="914400" eaLnBrk="1" fontAlgn="auto" latinLnBrk="0" hangingPunct="1">
                          <a:lnSpc>
                            <a:spcPct val="115000"/>
                          </a:lnSpc>
                          <a:spcBef>
                            <a:spcPts val="0"/>
                          </a:spcBef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GB" sz="11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Volume </a:t>
                        </a:r>
                      </a:p>
                      <a:p>
                        <a:pPr marL="0" marR="0" lvl="0" indent="0" defTabSz="914400" eaLnBrk="1" fontAlgn="auto" latinLnBrk="0" hangingPunct="1">
                          <a:lnSpc>
                            <a:spcPct val="115000"/>
                          </a:lnSpc>
                          <a:spcBef>
                            <a:spcPts val="0"/>
                          </a:spcBef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GB" sz="11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280 ml</a:t>
                        </a:r>
                        <a:endParaRPr kumimoji="0" lang="en-GB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endParaRPr>
                      </a:p>
                    </p:txBody>
                  </p:sp>
                </p:grpSp>
                <p:sp>
                  <p:nvSpPr>
                    <p:cNvPr id="32" name="TextBox 31">
                      <a:extLst>
                        <a:ext uri="{FF2B5EF4-FFF2-40B4-BE49-F238E27FC236}">
                          <a16:creationId xmlns:a16="http://schemas.microsoft.com/office/drawing/2014/main" id="{B487AFF1-41DC-D7D5-A24D-ADDFB106FAAC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75266" y="2057736"/>
                      <a:ext cx="3189751" cy="294183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PLATELET APHERESIS LD</a:t>
                      </a:r>
                      <a:endParaRPr kumimoji="0" lang="en-GB" sz="2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33" name="TextBox 32">
                      <a:extLst>
                        <a:ext uri="{FF2B5EF4-FFF2-40B4-BE49-F238E27FC236}">
                          <a16:creationId xmlns:a16="http://schemas.microsoft.com/office/drawing/2014/main" id="{563F9B6B-8319-A9C1-8F52-2EFEF4BA1756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83550" y="2365851"/>
                      <a:ext cx="2688767" cy="260584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STORE AT 22</a:t>
                      </a:r>
                      <a:r>
                        <a:rPr kumimoji="0" lang="en-GB" sz="1000" b="1" i="0" u="none" strike="noStrike" kern="0" cap="none" spc="0" normalizeH="0" baseline="3000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kumimoji="0" lang="en-GB" sz="1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 +/- 2</a:t>
                      </a:r>
                      <a:r>
                        <a:rPr kumimoji="0" lang="en-GB" sz="1000" b="1" i="0" u="none" strike="noStrike" kern="0" cap="none" spc="0" normalizeH="0" baseline="3000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kumimoji="0" lang="en-GB" sz="1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 with agitation</a:t>
                      </a:r>
                      <a:endParaRPr kumimoji="0" lang="en-GB" sz="4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34" name="TextBox 33">
                      <a:extLst>
                        <a:ext uri="{FF2B5EF4-FFF2-40B4-BE49-F238E27FC236}">
                          <a16:creationId xmlns:a16="http://schemas.microsoft.com/office/drawing/2014/main" id="{EE467210-14BE-F9C2-CADE-A0F5F0A85FD9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75266" y="2603212"/>
                      <a:ext cx="2896462" cy="793230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must not be used if there are visible signs of deterioration.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0" dirty="0">
                          <a:solidFill>
                            <a:sysClr val="windowText" lastClr="000000"/>
                          </a:solidFill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must be administered through a suitable transfusion set incorporating a 170mm filter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may transmit infection </a:t>
                      </a:r>
                      <a:endParaRPr kumimoji="0" lang="en-GB" sz="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</p:grpSp>
              <p:pic>
                <p:nvPicPr>
                  <p:cNvPr id="30" name="Picture 6" descr="Barcode">
                    <a:extLst>
                      <a:ext uri="{FF2B5EF4-FFF2-40B4-BE49-F238E27FC236}">
                        <a16:creationId xmlns:a16="http://schemas.microsoft.com/office/drawing/2014/main" id="{DD3AEB33-F778-17C5-5D49-AC73A2EB42B1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8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b="24524"/>
                  <a:stretch>
                    <a:fillRect/>
                  </a:stretch>
                </p:blipFill>
                <p:spPr bwMode="auto">
                  <a:xfrm>
                    <a:off x="3249014" y="4258753"/>
                    <a:ext cx="2104386" cy="645658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</p:grpSp>
          </p:grp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D041A19C-7F1E-D99A-33CA-BE7CC9BA3AA4}"/>
                  </a:ext>
                </a:extLst>
              </p:cNvPr>
              <p:cNvSpPr/>
              <p:nvPr/>
            </p:nvSpPr>
            <p:spPr>
              <a:xfrm>
                <a:off x="3252335" y="1800962"/>
                <a:ext cx="2504199" cy="2215991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</a:bodyPr>
              <a:lstStyle/>
              <a:p>
                <a:pPr algn="ctr"/>
                <a:r>
                  <a:rPr lang="en-US" sz="13800" b="1" dirty="0">
                    <a:ln w="38100">
                      <a:solidFill>
                        <a:schemeClr val="tx1"/>
                      </a:solidFill>
                      <a:prstDash val="solid"/>
                    </a:ln>
                    <a:effectLst>
                      <a:outerShdw blurRad="38100" dist="22860" dir="5400000" algn="tl" rotWithShape="0">
                        <a:srgbClr val="000000">
                          <a:alpha val="30000"/>
                        </a:srgbClr>
                      </a:outerShdw>
                    </a:effectLst>
                  </a:rPr>
                  <a:t>AB</a:t>
                </a:r>
                <a:endParaRPr lang="en-US" sz="13800" b="1" cap="none" spc="0" dirty="0">
                  <a:ln w="38100">
                    <a:solidFill>
                      <a:schemeClr val="tx1"/>
                    </a:solidFill>
                    <a:prstDash val="solid"/>
                  </a:ln>
                  <a:effectLst>
                    <a:outerShdw blurRad="38100" dist="22860" dir="5400000" algn="tl" rotWithShape="0">
                      <a:srgbClr val="000000">
                        <a:alpha val="30000"/>
                      </a:srgbClr>
                    </a:outerShdw>
                  </a:effectLst>
                </a:endParaRPr>
              </a:p>
            </p:txBody>
          </p:sp>
        </p:grpSp>
        <p:pic>
          <p:nvPicPr>
            <p:cNvPr id="3078" name="Picture 6" descr="Barcode">
              <a:extLst>
                <a:ext uri="{FF2B5EF4-FFF2-40B4-BE49-F238E27FC236}">
                  <a16:creationId xmlns:a16="http://schemas.microsoft.com/office/drawing/2014/main" id="{637D1F6A-806D-A4AC-E6EC-1034CCCBA5D4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6802"/>
            <a:stretch>
              <a:fillRect/>
            </a:stretch>
          </p:blipFill>
          <p:spPr bwMode="auto">
            <a:xfrm>
              <a:off x="4194027" y="1084095"/>
              <a:ext cx="1142590" cy="4140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CAAEAAE5-C50B-E958-A14B-1941973858C5}"/>
              </a:ext>
            </a:extLst>
          </p:cNvPr>
          <p:cNvGrpSpPr/>
          <p:nvPr/>
        </p:nvGrpSpPr>
        <p:grpSpPr>
          <a:xfrm>
            <a:off x="6334077" y="382904"/>
            <a:ext cx="5709589" cy="6092192"/>
            <a:chOff x="6334077" y="382904"/>
            <a:chExt cx="5709589" cy="6092192"/>
          </a:xfrm>
        </p:grpSpPr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6AAB49E6-E735-C733-6EFB-76AC8C1BB083}"/>
                </a:ext>
              </a:extLst>
            </p:cNvPr>
            <p:cNvGrpSpPr/>
            <p:nvPr/>
          </p:nvGrpSpPr>
          <p:grpSpPr>
            <a:xfrm>
              <a:off x="6334077" y="382904"/>
              <a:ext cx="5709589" cy="6092192"/>
              <a:chOff x="325709" y="382904"/>
              <a:chExt cx="5709589" cy="6092192"/>
            </a:xfrm>
          </p:grpSpPr>
          <p:grpSp>
            <p:nvGrpSpPr>
              <p:cNvPr id="50" name="Group 49">
                <a:extLst>
                  <a:ext uri="{FF2B5EF4-FFF2-40B4-BE49-F238E27FC236}">
                    <a16:creationId xmlns:a16="http://schemas.microsoft.com/office/drawing/2014/main" id="{02EE5D63-D29F-AA72-6E48-EC233006F211}"/>
                  </a:ext>
                </a:extLst>
              </p:cNvPr>
              <p:cNvGrpSpPr/>
              <p:nvPr/>
            </p:nvGrpSpPr>
            <p:grpSpPr>
              <a:xfrm>
                <a:off x="325709" y="382904"/>
                <a:ext cx="5709589" cy="6092192"/>
                <a:chOff x="146457" y="290945"/>
                <a:chExt cx="5709589" cy="6092192"/>
              </a:xfrm>
            </p:grpSpPr>
            <p:sp>
              <p:nvSpPr>
                <p:cNvPr id="59" name="TextBox 58">
                  <a:extLst>
                    <a:ext uri="{FF2B5EF4-FFF2-40B4-BE49-F238E27FC236}">
                      <a16:creationId xmlns:a16="http://schemas.microsoft.com/office/drawing/2014/main" id="{F4065F95-A3EC-80B2-FB2B-039FA838AA78}"/>
                    </a:ext>
                  </a:extLst>
                </p:cNvPr>
                <p:cNvSpPr txBox="1"/>
                <p:nvPr/>
              </p:nvSpPr>
              <p:spPr>
                <a:xfrm>
                  <a:off x="3171728" y="5293941"/>
                  <a:ext cx="2684318" cy="71891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NEG: HT, K 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NBS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Date Bled: 22 June 2025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grpSp>
              <p:nvGrpSpPr>
                <p:cNvPr id="60" name="Group 59">
                  <a:extLst>
                    <a:ext uri="{FF2B5EF4-FFF2-40B4-BE49-F238E27FC236}">
                      <a16:creationId xmlns:a16="http://schemas.microsoft.com/office/drawing/2014/main" id="{8D5C9A08-FFCA-B7A5-E2D1-FFBDBFEA2457}"/>
                    </a:ext>
                  </a:extLst>
                </p:cNvPr>
                <p:cNvGrpSpPr/>
                <p:nvPr/>
              </p:nvGrpSpPr>
              <p:grpSpPr>
                <a:xfrm>
                  <a:off x="146457" y="290945"/>
                  <a:ext cx="5307736" cy="6092192"/>
                  <a:chOff x="146457" y="290945"/>
                  <a:chExt cx="5307736" cy="6092192"/>
                </a:xfrm>
              </p:grpSpPr>
              <p:sp>
                <p:nvSpPr>
                  <p:cNvPr id="62" name="Rectangle 61">
                    <a:extLst>
                      <a:ext uri="{FF2B5EF4-FFF2-40B4-BE49-F238E27FC236}">
                        <a16:creationId xmlns:a16="http://schemas.microsoft.com/office/drawing/2014/main" id="{E1E8E832-99C8-972E-B096-A5C0EF8C31D3}"/>
                      </a:ext>
                    </a:extLst>
                  </p:cNvPr>
                  <p:cNvSpPr/>
                  <p:nvPr/>
                </p:nvSpPr>
                <p:spPr>
                  <a:xfrm>
                    <a:off x="3230348" y="3504602"/>
                    <a:ext cx="2123052" cy="402213"/>
                  </a:xfrm>
                  <a:prstGeom prst="rect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GB" sz="2400" b="1" dirty="0">
                        <a:solidFill>
                          <a:schemeClr val="tx1"/>
                        </a:solidFill>
                      </a:rPr>
                      <a:t>Rh D Positive</a:t>
                    </a:r>
                  </a:p>
                </p:txBody>
              </p:sp>
              <p:sp>
                <p:nvSpPr>
                  <p:cNvPr id="63" name="TextBox 62">
                    <a:extLst>
                      <a:ext uri="{FF2B5EF4-FFF2-40B4-BE49-F238E27FC236}">
                        <a16:creationId xmlns:a16="http://schemas.microsoft.com/office/drawing/2014/main" id="{A9E3C0EC-044D-A8EE-0BE8-BC4F16D43759}"/>
                      </a:ext>
                    </a:extLst>
                  </p:cNvPr>
                  <p:cNvSpPr txBox="1"/>
                  <p:nvPr/>
                </p:nvSpPr>
                <p:spPr>
                  <a:xfrm>
                    <a:off x="3129554" y="3933655"/>
                    <a:ext cx="2324639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sz="1200" b="1" dirty="0"/>
                      <a:t>Expiry Date: </a:t>
                    </a:r>
                    <a:r>
                      <a:rPr lang="en-GB" sz="1400" dirty="0"/>
                      <a:t>25 - May- 2065</a:t>
                    </a:r>
                  </a:p>
                </p:txBody>
              </p:sp>
              <p:sp>
                <p:nvSpPr>
                  <p:cNvPr id="93" name="TextBox 92">
                    <a:extLst>
                      <a:ext uri="{FF2B5EF4-FFF2-40B4-BE49-F238E27FC236}">
                        <a16:creationId xmlns:a16="http://schemas.microsoft.com/office/drawing/2014/main" id="{932AE241-DF94-9AF9-CD41-F2409320BE90}"/>
                      </a:ext>
                    </a:extLst>
                  </p:cNvPr>
                  <p:cNvSpPr txBox="1"/>
                  <p:nvPr/>
                </p:nvSpPr>
                <p:spPr>
                  <a:xfrm>
                    <a:off x="3318663" y="4934716"/>
                    <a:ext cx="2019378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sz="1400" b="1" dirty="0"/>
                      <a:t>Additional Information</a:t>
                    </a:r>
                  </a:p>
                </p:txBody>
              </p:sp>
              <p:grpSp>
                <p:nvGrpSpPr>
                  <p:cNvPr id="80" name="Group 79">
                    <a:extLst>
                      <a:ext uri="{FF2B5EF4-FFF2-40B4-BE49-F238E27FC236}">
                        <a16:creationId xmlns:a16="http://schemas.microsoft.com/office/drawing/2014/main" id="{2D6DD3EB-0213-1528-B5C9-0EA94F4BBE3F}"/>
                      </a:ext>
                    </a:extLst>
                  </p:cNvPr>
                  <p:cNvGrpSpPr/>
                  <p:nvPr/>
                </p:nvGrpSpPr>
                <p:grpSpPr>
                  <a:xfrm>
                    <a:off x="146457" y="290945"/>
                    <a:ext cx="5307736" cy="6092192"/>
                    <a:chOff x="146457" y="290945"/>
                    <a:chExt cx="5307736" cy="6092192"/>
                  </a:xfrm>
                </p:grpSpPr>
                <p:grpSp>
                  <p:nvGrpSpPr>
                    <p:cNvPr id="82" name="Group 81">
                      <a:extLst>
                        <a:ext uri="{FF2B5EF4-FFF2-40B4-BE49-F238E27FC236}">
                          <a16:creationId xmlns:a16="http://schemas.microsoft.com/office/drawing/2014/main" id="{57B293E5-8802-9400-EB60-2A8C0FCFA449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46457" y="290945"/>
                      <a:ext cx="5307736" cy="6092192"/>
                      <a:chOff x="197428" y="290945"/>
                      <a:chExt cx="5307736" cy="6092192"/>
                    </a:xfrm>
                  </p:grpSpPr>
                  <p:sp>
                    <p:nvSpPr>
                      <p:cNvPr id="86" name="Rectangle 85">
                        <a:extLst>
                          <a:ext uri="{FF2B5EF4-FFF2-40B4-BE49-F238E27FC236}">
                            <a16:creationId xmlns:a16="http://schemas.microsoft.com/office/drawing/2014/main" id="{B2378563-5D60-8ECB-D6F6-FBBBB42F01F7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97428" y="290945"/>
                        <a:ext cx="5307736" cy="6092192"/>
                      </a:xfrm>
                      <a:prstGeom prst="rect">
                        <a:avLst/>
                      </a:prstGeom>
                      <a:noFill/>
                      <a:ln w="12700" cap="flat" cmpd="sng" algn="ctr">
                        <a:solidFill>
                          <a:sysClr val="windowText" lastClr="000000"/>
                        </a:solidFill>
                        <a:prstDash val="solid"/>
                        <a:miter lim="800000"/>
                      </a:ln>
                      <a:effectLst/>
                    </p:spPr>
                    <p:txBody>
                      <a:bodyPr rot="0" spcFirstLastPara="0" vert="horz" wrap="square" lIns="91440" tIns="45720" rIns="91440" bIns="45720" numCol="1" spcCol="0" rtlCol="0" fromWordArt="0" anchor="ctr" anchorCtr="0" forceAA="0" compatLnSpc="1">
                        <a:prstTxWarp prst="textNoShape">
                          <a:avLst/>
                        </a:prstTxWarp>
                        <a:noAutofit/>
                      </a:bodyPr>
                      <a:lstStyle/>
                      <a:p>
                        <a:pPr marL="0" marR="0" lvl="0" indent="0" defTabSz="91440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GB" sz="18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ysClr val="window" lastClr="FFFFFF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endParaRPr>
                      </a:p>
                    </p:txBody>
                  </p:sp>
                  <p:sp>
                    <p:nvSpPr>
                      <p:cNvPr id="90" name="Text Box 3">
                        <a:extLst>
                          <a:ext uri="{FF2B5EF4-FFF2-40B4-BE49-F238E27FC236}">
                            <a16:creationId xmlns:a16="http://schemas.microsoft.com/office/drawing/2014/main" id="{5564D3DF-3839-ABB8-83DD-67F2781A4F11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2216468" y="3576489"/>
                        <a:ext cx="778984" cy="474493"/>
                      </a:xfrm>
                      <a:prstGeom prst="rect">
                        <a:avLst/>
                      </a:prstGeom>
                      <a:solidFill>
                        <a:sysClr val="window" lastClr="FFFFFF"/>
                      </a:solidFill>
                      <a:ln w="6350">
                        <a:noFill/>
                      </a:ln>
                    </p:spPr>
                    <p:txBody>
                      <a:bodyPr rot="0" spcFirstLastPara="0" vert="horz" wrap="square" lIns="91440" tIns="45720" rIns="91440" bIns="45720" numCol="1" spcCol="0" rtlCol="0" fromWordArt="0" anchor="t" anchorCtr="0" forceAA="0" compatLnSpc="1">
                        <a:prstTxWarp prst="textNoShape">
                          <a:avLst/>
                        </a:prstTxWarp>
                        <a:noAutofit/>
                      </a:bodyPr>
                      <a:lstStyle/>
                      <a:p>
                        <a:pPr marL="0" marR="0" lvl="0" indent="0" defTabSz="914400" eaLnBrk="1" fontAlgn="auto" latinLnBrk="0" hangingPunct="1">
                          <a:lnSpc>
                            <a:spcPct val="115000"/>
                          </a:lnSpc>
                          <a:spcBef>
                            <a:spcPts val="0"/>
                          </a:spcBef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GB" sz="11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Volume </a:t>
                        </a:r>
                      </a:p>
                      <a:p>
                        <a:pPr marL="0" marR="0" lvl="0" indent="0" defTabSz="914400" eaLnBrk="1" fontAlgn="auto" latinLnBrk="0" hangingPunct="1">
                          <a:lnSpc>
                            <a:spcPct val="115000"/>
                          </a:lnSpc>
                          <a:spcBef>
                            <a:spcPts val="0"/>
                          </a:spcBef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GB" sz="11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280 ml</a:t>
                        </a:r>
                        <a:endParaRPr kumimoji="0" lang="en-GB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endParaRPr>
                      </a:p>
                    </p:txBody>
                  </p:sp>
                </p:grpSp>
                <p:sp>
                  <p:nvSpPr>
                    <p:cNvPr id="83" name="TextBox 82">
                      <a:extLst>
                        <a:ext uri="{FF2B5EF4-FFF2-40B4-BE49-F238E27FC236}">
                          <a16:creationId xmlns:a16="http://schemas.microsoft.com/office/drawing/2014/main" id="{D29D5E9D-1E9F-AB46-592C-DE8BB33F30EB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75266" y="2057736"/>
                      <a:ext cx="3189751" cy="294183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PLATELET APHERESIS LD</a:t>
                      </a:r>
                      <a:endParaRPr kumimoji="0" lang="en-GB" sz="2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84" name="TextBox 83">
                      <a:extLst>
                        <a:ext uri="{FF2B5EF4-FFF2-40B4-BE49-F238E27FC236}">
                          <a16:creationId xmlns:a16="http://schemas.microsoft.com/office/drawing/2014/main" id="{4476B10A-6722-CFB1-0FE4-1810B77415D6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83551" y="2365851"/>
                      <a:ext cx="2355640" cy="260584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STORE AT 22</a:t>
                      </a:r>
                      <a:r>
                        <a:rPr kumimoji="0" lang="en-GB" sz="1000" b="1" i="0" u="none" strike="noStrike" kern="0" cap="none" spc="0" normalizeH="0" baseline="3000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kumimoji="0" lang="en-GB" sz="1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 +/- 2</a:t>
                      </a:r>
                      <a:r>
                        <a:rPr kumimoji="0" lang="en-GB" sz="1000" b="1" i="0" u="none" strike="noStrike" kern="0" cap="none" spc="0" normalizeH="0" baseline="3000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kumimoji="0" lang="en-GB" sz="1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 with agitation</a:t>
                      </a:r>
                      <a:endParaRPr kumimoji="0" lang="en-GB" sz="4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85" name="TextBox 84">
                      <a:extLst>
                        <a:ext uri="{FF2B5EF4-FFF2-40B4-BE49-F238E27FC236}">
                          <a16:creationId xmlns:a16="http://schemas.microsoft.com/office/drawing/2014/main" id="{2656A633-09B8-0336-0819-B591B2E05C6C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75266" y="2603212"/>
                      <a:ext cx="2896462" cy="793230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must not be used if there are visible signs of deterioration.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0" dirty="0">
                          <a:solidFill>
                            <a:sysClr val="windowText" lastClr="000000"/>
                          </a:solidFill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must be administered through a suitable transfusion set incorporating a 170mm filter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may transmit infection </a:t>
                      </a:r>
                      <a:endParaRPr kumimoji="0" lang="en-GB" sz="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</p:grpSp>
              <p:pic>
                <p:nvPicPr>
                  <p:cNvPr id="81" name="Picture 6" descr="Barcode">
                    <a:extLst>
                      <a:ext uri="{FF2B5EF4-FFF2-40B4-BE49-F238E27FC236}">
                        <a16:creationId xmlns:a16="http://schemas.microsoft.com/office/drawing/2014/main" id="{1F41BEA3-AB09-7837-A1E9-24BFA787059A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8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b="24524"/>
                  <a:stretch>
                    <a:fillRect/>
                  </a:stretch>
                </p:blipFill>
                <p:spPr bwMode="auto">
                  <a:xfrm>
                    <a:off x="3249014" y="4258753"/>
                    <a:ext cx="2104386" cy="645658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</p:grpSp>
          </p:grpSp>
          <p:sp>
            <p:nvSpPr>
              <p:cNvPr id="51" name="Rectangle 50">
                <a:extLst>
                  <a:ext uri="{FF2B5EF4-FFF2-40B4-BE49-F238E27FC236}">
                    <a16:creationId xmlns:a16="http://schemas.microsoft.com/office/drawing/2014/main" id="{093D3653-71DC-1D9A-E637-2F8BF28B4D85}"/>
                  </a:ext>
                </a:extLst>
              </p:cNvPr>
              <p:cNvSpPr/>
              <p:nvPr/>
            </p:nvSpPr>
            <p:spPr>
              <a:xfrm>
                <a:off x="3280998" y="1809623"/>
                <a:ext cx="2453212" cy="2215991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</a:bodyPr>
              <a:lstStyle/>
              <a:p>
                <a:pPr algn="ctr"/>
                <a:r>
                  <a:rPr lang="en-US" sz="13800" b="1" cap="none" spc="0" dirty="0">
                    <a:ln w="38100">
                      <a:solidFill>
                        <a:schemeClr val="tx1"/>
                      </a:solidFill>
                      <a:prstDash val="solid"/>
                    </a:ln>
                    <a:effectLst>
                      <a:outerShdw blurRad="38100" dist="22860" dir="5400000" algn="tl" rotWithShape="0">
                        <a:srgbClr val="000000">
                          <a:alpha val="30000"/>
                        </a:srgbClr>
                      </a:outerShdw>
                    </a:effectLst>
                  </a:rPr>
                  <a:t>AB</a:t>
                </a:r>
              </a:p>
            </p:txBody>
          </p:sp>
        </p:grpSp>
        <p:pic>
          <p:nvPicPr>
            <p:cNvPr id="3080" name="Picture 8" descr="Barcode">
              <a:extLst>
                <a:ext uri="{FF2B5EF4-FFF2-40B4-BE49-F238E27FC236}">
                  <a16:creationId xmlns:a16="http://schemas.microsoft.com/office/drawing/2014/main" id="{C316F57E-DFCA-9C8D-CA76-659910F49CEF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6802"/>
            <a:stretch>
              <a:fillRect/>
            </a:stretch>
          </p:blipFill>
          <p:spPr bwMode="auto">
            <a:xfrm>
              <a:off x="9984416" y="1064219"/>
              <a:ext cx="1130694" cy="40972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89327D7A-ABAE-7A50-64B7-BCC95C89B2C2}"/>
              </a:ext>
            </a:extLst>
          </p:cNvPr>
          <p:cNvSpPr txBox="1"/>
          <p:nvPr/>
        </p:nvSpPr>
        <p:spPr>
          <a:xfrm>
            <a:off x="365760" y="100584"/>
            <a:ext cx="662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Major Haemorrhage Simulation Toolkit – Blood component bags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2B02DC-E845-778A-A185-BA632473C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84C6-88A8-4C85-A3D1-A6A3B0F06222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2683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8ADCB5-AE9B-D9F5-8AFD-66F666A5E5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Picture 47">
            <a:extLst>
              <a:ext uri="{FF2B5EF4-FFF2-40B4-BE49-F238E27FC236}">
                <a16:creationId xmlns:a16="http://schemas.microsoft.com/office/drawing/2014/main" id="{18EB2E3B-D0F9-89F1-77CA-D7E5FD4F0E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4518" y="3549424"/>
            <a:ext cx="1890231" cy="630078"/>
          </a:xfrm>
          <a:prstGeom prst="rect">
            <a:avLst/>
          </a:prstGeom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34E46BD1-2AE1-CDDA-D3B8-616D16DCB1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79685" y="3524912"/>
            <a:ext cx="1890231" cy="630078"/>
          </a:xfrm>
          <a:prstGeom prst="rect">
            <a:avLst/>
          </a:prstGeom>
        </p:spPr>
      </p:pic>
      <p:sp>
        <p:nvSpPr>
          <p:cNvPr id="51" name="Text Box 27">
            <a:extLst>
              <a:ext uri="{FF2B5EF4-FFF2-40B4-BE49-F238E27FC236}">
                <a16:creationId xmlns:a16="http://schemas.microsoft.com/office/drawing/2014/main" id="{7B2DAC54-E180-44E7-AC5A-1E2A600E22D2}"/>
              </a:ext>
            </a:extLst>
          </p:cNvPr>
          <p:cNvSpPr txBox="1"/>
          <p:nvPr/>
        </p:nvSpPr>
        <p:spPr>
          <a:xfrm>
            <a:off x="6515792" y="4191501"/>
            <a:ext cx="2533805" cy="1190947"/>
          </a:xfrm>
          <a:prstGeom prst="rect">
            <a:avLst/>
          </a:prstGeom>
          <a:solidFill>
            <a:sysClr val="window" lastClr="FFFFFF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Calibri" panose="020F0502020204030204" pitchFamily="34" charset="0"/>
                <a:cs typeface="Times New Roman" panose="02020603050405020304" pitchFamily="18" charset="0"/>
              </a:rPr>
              <a:t>This component was collected in </a:t>
            </a:r>
            <a:r>
              <a:rPr lang="en-GB" sz="800" kern="0" dirty="0">
                <a:solidFill>
                  <a:sysClr val="windowText" lastClr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ACD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Calibri" panose="020F0502020204030204" pitchFamily="34" charset="0"/>
                <a:cs typeface="Times New Roman" panose="02020603050405020304" pitchFamily="18" charset="0"/>
              </a:rPr>
              <a:t> anticoagulant.</a:t>
            </a:r>
          </a:p>
          <a:p>
            <a:pPr lvl="0">
              <a:lnSpc>
                <a:spcPct val="115000"/>
              </a:lnSpc>
              <a:defRPr/>
            </a:pPr>
            <a:r>
              <a:rPr lang="en-GB" sz="800" dirty="0"/>
              <a:t>Suspended in donor plasma 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highlight>
                  <a:srgbClr val="FFFF00"/>
                </a:highlight>
                <a:uLnTx/>
                <a:uFillTx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kumimoji="0" lang="en-GB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kumimoji="0" lang="en-GB" sz="11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highlight>
                <a:srgbClr val="FFFF00"/>
              </a:highlight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4" name="Picture 53">
            <a:extLst>
              <a:ext uri="{FF2B5EF4-FFF2-40B4-BE49-F238E27FC236}">
                <a16:creationId xmlns:a16="http://schemas.microsoft.com/office/drawing/2014/main" id="{D3F26F9A-BD62-F8E6-E82A-59137A7A574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2826" y="485226"/>
            <a:ext cx="3019846" cy="466790"/>
          </a:xfrm>
          <a:prstGeom prst="rect">
            <a:avLst/>
          </a:prstGeom>
        </p:spPr>
      </p:pic>
      <p:pic>
        <p:nvPicPr>
          <p:cNvPr id="59" name="Picture 58">
            <a:extLst>
              <a:ext uri="{FF2B5EF4-FFF2-40B4-BE49-F238E27FC236}">
                <a16:creationId xmlns:a16="http://schemas.microsoft.com/office/drawing/2014/main" id="{E312FB83-F744-B3C3-E835-78F3B4CA50A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76074" y="434195"/>
            <a:ext cx="2857899" cy="504895"/>
          </a:xfrm>
          <a:prstGeom prst="rect">
            <a:avLst/>
          </a:prstGeom>
        </p:spPr>
      </p:pic>
      <p:pic>
        <p:nvPicPr>
          <p:cNvPr id="62" name="Picture 61">
            <a:extLst>
              <a:ext uri="{FF2B5EF4-FFF2-40B4-BE49-F238E27FC236}">
                <a16:creationId xmlns:a16="http://schemas.microsoft.com/office/drawing/2014/main" id="{EAD05C7E-44C9-2774-9913-9BEF4933F44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60503" y="939090"/>
            <a:ext cx="3153215" cy="924054"/>
          </a:xfrm>
          <a:prstGeom prst="rect">
            <a:avLst/>
          </a:prstGeom>
        </p:spPr>
      </p:pic>
      <p:pic>
        <p:nvPicPr>
          <p:cNvPr id="79" name="Picture 78">
            <a:extLst>
              <a:ext uri="{FF2B5EF4-FFF2-40B4-BE49-F238E27FC236}">
                <a16:creationId xmlns:a16="http://schemas.microsoft.com/office/drawing/2014/main" id="{2EDDEC05-638D-7FF2-C7EE-AD677EB6609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29159" y="997012"/>
            <a:ext cx="3115110" cy="847843"/>
          </a:xfrm>
          <a:prstGeom prst="rect">
            <a:avLst/>
          </a:prstGeom>
        </p:spPr>
      </p:pic>
      <p:grpSp>
        <p:nvGrpSpPr>
          <p:cNvPr id="81" name="Group 80">
            <a:extLst>
              <a:ext uri="{FF2B5EF4-FFF2-40B4-BE49-F238E27FC236}">
                <a16:creationId xmlns:a16="http://schemas.microsoft.com/office/drawing/2014/main" id="{F6B2B74D-71D7-1E1B-9F08-C1264B22C051}"/>
              </a:ext>
            </a:extLst>
          </p:cNvPr>
          <p:cNvGrpSpPr/>
          <p:nvPr/>
        </p:nvGrpSpPr>
        <p:grpSpPr>
          <a:xfrm>
            <a:off x="325709" y="382904"/>
            <a:ext cx="5720322" cy="6092192"/>
            <a:chOff x="325709" y="382904"/>
            <a:chExt cx="5720322" cy="6092192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D9281D90-7D41-C1A8-8D6A-8453092D4242}"/>
                </a:ext>
              </a:extLst>
            </p:cNvPr>
            <p:cNvGrpSpPr/>
            <p:nvPr/>
          </p:nvGrpSpPr>
          <p:grpSpPr>
            <a:xfrm>
              <a:off x="325709" y="382904"/>
              <a:ext cx="5720322" cy="6092192"/>
              <a:chOff x="325709" y="382904"/>
              <a:chExt cx="5720322" cy="6092192"/>
            </a:xfrm>
          </p:grpSpPr>
          <p:grpSp>
            <p:nvGrpSpPr>
              <p:cNvPr id="17" name="Group 16">
                <a:extLst>
                  <a:ext uri="{FF2B5EF4-FFF2-40B4-BE49-F238E27FC236}">
                    <a16:creationId xmlns:a16="http://schemas.microsoft.com/office/drawing/2014/main" id="{24864027-EB07-C86C-FFB2-ECB0BA3151C8}"/>
                  </a:ext>
                </a:extLst>
              </p:cNvPr>
              <p:cNvGrpSpPr/>
              <p:nvPr/>
            </p:nvGrpSpPr>
            <p:grpSpPr>
              <a:xfrm>
                <a:off x="325709" y="382904"/>
                <a:ext cx="5720322" cy="6092192"/>
                <a:chOff x="146457" y="290945"/>
                <a:chExt cx="5720322" cy="6092192"/>
              </a:xfrm>
            </p:grpSpPr>
            <p:sp>
              <p:nvSpPr>
                <p:cNvPr id="102" name="TextBox 101">
                  <a:extLst>
                    <a:ext uri="{FF2B5EF4-FFF2-40B4-BE49-F238E27FC236}">
                      <a16:creationId xmlns:a16="http://schemas.microsoft.com/office/drawing/2014/main" id="{04F4FD50-9C56-5724-30B1-A7966321BF4B}"/>
                    </a:ext>
                  </a:extLst>
                </p:cNvPr>
                <p:cNvSpPr txBox="1"/>
                <p:nvPr/>
              </p:nvSpPr>
              <p:spPr>
                <a:xfrm>
                  <a:off x="3182461" y="5374853"/>
                  <a:ext cx="2684318" cy="71891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NEG: HT, K 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NBS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Date Bled: 22 June 2025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grpSp>
              <p:nvGrpSpPr>
                <p:cNvPr id="16" name="Group 15">
                  <a:extLst>
                    <a:ext uri="{FF2B5EF4-FFF2-40B4-BE49-F238E27FC236}">
                      <a16:creationId xmlns:a16="http://schemas.microsoft.com/office/drawing/2014/main" id="{1B86622D-7055-F50C-D6EA-0C1B4ADE440B}"/>
                    </a:ext>
                  </a:extLst>
                </p:cNvPr>
                <p:cNvGrpSpPr/>
                <p:nvPr/>
              </p:nvGrpSpPr>
              <p:grpSpPr>
                <a:xfrm>
                  <a:off x="146457" y="290945"/>
                  <a:ext cx="5307736" cy="6092192"/>
                  <a:chOff x="146457" y="290945"/>
                  <a:chExt cx="5307736" cy="6092192"/>
                </a:xfrm>
              </p:grpSpPr>
              <p:sp>
                <p:nvSpPr>
                  <p:cNvPr id="61" name="Rectangle 60">
                    <a:extLst>
                      <a:ext uri="{FF2B5EF4-FFF2-40B4-BE49-F238E27FC236}">
                        <a16:creationId xmlns:a16="http://schemas.microsoft.com/office/drawing/2014/main" id="{708622D7-630E-969E-E318-6BFA63CD33B8}"/>
                      </a:ext>
                    </a:extLst>
                  </p:cNvPr>
                  <p:cNvSpPr/>
                  <p:nvPr/>
                </p:nvSpPr>
                <p:spPr>
                  <a:xfrm>
                    <a:off x="3230348" y="3504602"/>
                    <a:ext cx="2123052" cy="402213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GB" sz="2400" b="1" dirty="0"/>
                      <a:t>Rh D Negative</a:t>
                    </a:r>
                  </a:p>
                </p:txBody>
              </p:sp>
              <p:sp>
                <p:nvSpPr>
                  <p:cNvPr id="87" name="TextBox 86">
                    <a:extLst>
                      <a:ext uri="{FF2B5EF4-FFF2-40B4-BE49-F238E27FC236}">
                        <a16:creationId xmlns:a16="http://schemas.microsoft.com/office/drawing/2014/main" id="{12B3FAC6-8ED7-00DC-8EF5-512B03B17864}"/>
                      </a:ext>
                    </a:extLst>
                  </p:cNvPr>
                  <p:cNvSpPr txBox="1"/>
                  <p:nvPr/>
                </p:nvSpPr>
                <p:spPr>
                  <a:xfrm>
                    <a:off x="3129554" y="3933655"/>
                    <a:ext cx="2324639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sz="1200" b="1" dirty="0"/>
                      <a:t>Expiry Date: </a:t>
                    </a:r>
                    <a:r>
                      <a:rPr lang="en-GB" sz="1400" dirty="0"/>
                      <a:t>25 - May- 2065</a:t>
                    </a:r>
                  </a:p>
                </p:txBody>
              </p:sp>
              <p:sp>
                <p:nvSpPr>
                  <p:cNvPr id="100" name="TextBox 99">
                    <a:extLst>
                      <a:ext uri="{FF2B5EF4-FFF2-40B4-BE49-F238E27FC236}">
                        <a16:creationId xmlns:a16="http://schemas.microsoft.com/office/drawing/2014/main" id="{52370FD9-DC37-8C40-3AD7-EB888F95E251}"/>
                      </a:ext>
                    </a:extLst>
                  </p:cNvPr>
                  <p:cNvSpPr txBox="1"/>
                  <p:nvPr/>
                </p:nvSpPr>
                <p:spPr>
                  <a:xfrm>
                    <a:off x="3318663" y="4934716"/>
                    <a:ext cx="2019378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sz="1400" b="1" dirty="0"/>
                      <a:t>Additional Information</a:t>
                    </a:r>
                  </a:p>
                </p:txBody>
              </p:sp>
              <p:grpSp>
                <p:nvGrpSpPr>
                  <p:cNvPr id="15" name="Group 14">
                    <a:extLst>
                      <a:ext uri="{FF2B5EF4-FFF2-40B4-BE49-F238E27FC236}">
                        <a16:creationId xmlns:a16="http://schemas.microsoft.com/office/drawing/2014/main" id="{3154E398-D79E-0A8B-B371-201CB8617C8F}"/>
                      </a:ext>
                    </a:extLst>
                  </p:cNvPr>
                  <p:cNvGrpSpPr/>
                  <p:nvPr/>
                </p:nvGrpSpPr>
                <p:grpSpPr>
                  <a:xfrm>
                    <a:off x="146457" y="290945"/>
                    <a:ext cx="5307736" cy="6092192"/>
                    <a:chOff x="146457" y="290945"/>
                    <a:chExt cx="5307736" cy="6092192"/>
                  </a:xfrm>
                </p:grpSpPr>
                <p:grpSp>
                  <p:nvGrpSpPr>
                    <p:cNvPr id="14" name="Group 13">
                      <a:extLst>
                        <a:ext uri="{FF2B5EF4-FFF2-40B4-BE49-F238E27FC236}">
                          <a16:creationId xmlns:a16="http://schemas.microsoft.com/office/drawing/2014/main" id="{500AF4FB-57B8-CF81-C67C-E4514D1923A9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46457" y="290945"/>
                      <a:ext cx="5307736" cy="6092192"/>
                      <a:chOff x="197428" y="290945"/>
                      <a:chExt cx="5307736" cy="6092192"/>
                    </a:xfrm>
                  </p:grpSpPr>
                  <p:sp>
                    <p:nvSpPr>
                      <p:cNvPr id="25" name="Rectangle 24">
                        <a:extLst>
                          <a:ext uri="{FF2B5EF4-FFF2-40B4-BE49-F238E27FC236}">
                            <a16:creationId xmlns:a16="http://schemas.microsoft.com/office/drawing/2014/main" id="{EA44A93A-EA0C-AF7E-95BB-52D290DD7FE4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97428" y="290945"/>
                        <a:ext cx="5307736" cy="6092192"/>
                      </a:xfrm>
                      <a:prstGeom prst="rect">
                        <a:avLst/>
                      </a:prstGeom>
                      <a:noFill/>
                      <a:ln w="12700" cap="flat" cmpd="sng" algn="ctr">
                        <a:solidFill>
                          <a:sysClr val="windowText" lastClr="000000"/>
                        </a:solidFill>
                        <a:prstDash val="solid"/>
                        <a:miter lim="800000"/>
                      </a:ln>
                      <a:effectLst/>
                    </p:spPr>
                    <p:txBody>
                      <a:bodyPr rot="0" spcFirstLastPara="0" vert="horz" wrap="square" lIns="91440" tIns="45720" rIns="91440" bIns="45720" numCol="1" spcCol="0" rtlCol="0" fromWordArt="0" anchor="ctr" anchorCtr="0" forceAA="0" compatLnSpc="1">
                        <a:prstTxWarp prst="textNoShape">
                          <a:avLst/>
                        </a:prstTxWarp>
                        <a:noAutofit/>
                      </a:bodyPr>
                      <a:lstStyle/>
                      <a:p>
                        <a:pPr marL="0" marR="0" lvl="0" indent="0" defTabSz="91440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GB" sz="18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ysClr val="window" lastClr="FFFFFF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endParaRPr>
                      </a:p>
                    </p:txBody>
                  </p:sp>
                  <p:grpSp>
                    <p:nvGrpSpPr>
                      <p:cNvPr id="36" name="Group 35">
                        <a:extLst>
                          <a:ext uri="{FF2B5EF4-FFF2-40B4-BE49-F238E27FC236}">
                            <a16:creationId xmlns:a16="http://schemas.microsoft.com/office/drawing/2014/main" id="{6998D3C9-3CB2-CE98-0AEE-F4E325254C95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241421" y="3576489"/>
                        <a:ext cx="2754031" cy="1691934"/>
                        <a:chOff x="-41797" y="372190"/>
                        <a:chExt cx="2043297" cy="1078695"/>
                      </a:xfrm>
                    </p:grpSpPr>
                    <p:sp>
                      <p:nvSpPr>
                        <p:cNvPr id="39" name="Text Box 27">
                          <a:extLst>
                            <a:ext uri="{FF2B5EF4-FFF2-40B4-BE49-F238E27FC236}">
                              <a16:creationId xmlns:a16="http://schemas.microsoft.com/office/drawing/2014/main" id="{959E9E85-8B2D-0034-3783-2568AB350AD0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-41797" y="691595"/>
                          <a:ext cx="1879905" cy="759290"/>
                        </a:xfrm>
                        <a:prstGeom prst="rect">
                          <a:avLst/>
                        </a:prstGeom>
                        <a:solidFill>
                          <a:sysClr val="window" lastClr="FFFFFF"/>
                        </a:solidFill>
                        <a:ln w="6350">
                          <a:noFill/>
                        </a:ln>
                      </p:spPr>
                      <p:txBody>
                        <a:bodyPr rot="0" spcFirstLastPara="0" vert="horz" wrap="square" lIns="91440" tIns="45720" rIns="91440" bIns="45720" numCol="1" spcCol="0" rtlCol="0" fromWordArt="0" anchor="t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This component was collected in </a:t>
                          </a:r>
                          <a:r>
                            <a:rPr lang="en-GB" sz="800" kern="0" dirty="0">
                              <a:solidFill>
                                <a:sysClr val="windowText" lastClr="000000"/>
                              </a:solidFill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ACD</a:t>
                          </a: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 anticoagulant.</a:t>
                          </a:r>
                        </a:p>
                        <a:p>
                          <a:pPr lvl="0">
                            <a:lnSpc>
                              <a:spcPct val="115000"/>
                            </a:lnSpc>
                            <a:defRPr/>
                          </a:pPr>
                          <a:r>
                            <a:rPr lang="en-GB" sz="800" dirty="0"/>
                            <a:t>Suspended in donor plasma </a:t>
                          </a:r>
                          <a:r>
                            <a:rPr kumimoji="0" lang="en-GB" sz="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highlight>
                                <a:srgbClr val="FFFF00"/>
                              </a:highlight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		</a:t>
                          </a:r>
                          <a:r>
                            <a:rPr kumimoji="0" lang="en-GB" sz="6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highlight>
                                <a:srgbClr val="FFFF00"/>
                              </a:highlight>
                              <a:uLnTx/>
                              <a:uFillTx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kumimoji="0" lang="en-GB" sz="11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highlight>
                              <a:srgbClr val="FFFF00"/>
                            </a:highlight>
                            <a:uLnTx/>
                            <a:uFillTx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  <p:sp>
                      <p:nvSpPr>
                        <p:cNvPr id="41" name="Text Box 3">
                          <a:extLst>
                            <a:ext uri="{FF2B5EF4-FFF2-40B4-BE49-F238E27FC236}">
                              <a16:creationId xmlns:a16="http://schemas.microsoft.com/office/drawing/2014/main" id="{1ADDC900-9750-DF6C-21B5-5173AD96EA05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1423549" y="372190"/>
                          <a:ext cx="577951" cy="302514"/>
                        </a:xfrm>
                        <a:prstGeom prst="rect">
                          <a:avLst/>
                        </a:prstGeom>
                        <a:solidFill>
                          <a:sysClr val="window" lastClr="FFFFFF"/>
                        </a:solidFill>
                        <a:ln w="6350">
                          <a:noFill/>
                        </a:ln>
                      </p:spPr>
                      <p:txBody>
                        <a:bodyPr rot="0" spcFirstLastPara="0" vert="horz" wrap="square" lIns="91440" tIns="45720" rIns="91440" bIns="45720" numCol="1" spcCol="0" rtlCol="0" fromWordArt="0" anchor="t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1100" b="1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Volume </a:t>
                          </a: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1100" b="1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280 ml</a:t>
                          </a:r>
                          <a:endParaRPr kumimoji="0" lang="en-GB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</p:grpSp>
                </p:grpSp>
                <p:sp>
                  <p:nvSpPr>
                    <p:cNvPr id="45" name="TextBox 44">
                      <a:extLst>
                        <a:ext uri="{FF2B5EF4-FFF2-40B4-BE49-F238E27FC236}">
                          <a16:creationId xmlns:a16="http://schemas.microsoft.com/office/drawing/2014/main" id="{132984CF-89CA-C634-5413-C6F796B6CEAA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75266" y="2057736"/>
                      <a:ext cx="3189751" cy="294183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PLATELET APHERESIS LD</a:t>
                      </a:r>
                      <a:endParaRPr kumimoji="0" lang="en-GB" sz="2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47" name="TextBox 46">
                      <a:extLst>
                        <a:ext uri="{FF2B5EF4-FFF2-40B4-BE49-F238E27FC236}">
                          <a16:creationId xmlns:a16="http://schemas.microsoft.com/office/drawing/2014/main" id="{DC083879-AFC5-CDFF-FE9B-43C6FC6A1A99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83551" y="2365851"/>
                      <a:ext cx="2660930" cy="260584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STORE AT 22</a:t>
                      </a:r>
                      <a:r>
                        <a:rPr kumimoji="0" lang="en-GB" sz="1000" b="1" i="0" u="none" strike="noStrike" kern="0" cap="none" spc="0" normalizeH="0" baseline="3000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kumimoji="0" lang="en-GB" sz="1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 +/- 2</a:t>
                      </a:r>
                      <a:r>
                        <a:rPr kumimoji="0" lang="en-GB" sz="1000" b="1" i="0" u="none" strike="noStrike" kern="0" cap="none" spc="0" normalizeH="0" baseline="3000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kumimoji="0" lang="en-GB" sz="1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 with agitation</a:t>
                      </a:r>
                      <a:endParaRPr kumimoji="0" lang="en-GB" sz="4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49" name="TextBox 48">
                      <a:extLst>
                        <a:ext uri="{FF2B5EF4-FFF2-40B4-BE49-F238E27FC236}">
                          <a16:creationId xmlns:a16="http://schemas.microsoft.com/office/drawing/2014/main" id="{FAD15EB8-5CE9-5D90-00CF-0EC0324FB678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75266" y="2603212"/>
                      <a:ext cx="2896462" cy="793230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must not be used if there are visible signs of deterioration.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0" dirty="0">
                          <a:solidFill>
                            <a:sysClr val="windowText" lastClr="000000"/>
                          </a:solidFill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must be administered through a suitable transfusion set incorporating a 170mm filter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may transmit infection </a:t>
                      </a:r>
                      <a:endParaRPr kumimoji="0" lang="en-GB" sz="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</p:grpSp>
              <p:pic>
                <p:nvPicPr>
                  <p:cNvPr id="1030" name="Picture 6" descr="Barcode">
                    <a:extLst>
                      <a:ext uri="{FF2B5EF4-FFF2-40B4-BE49-F238E27FC236}">
                        <a16:creationId xmlns:a16="http://schemas.microsoft.com/office/drawing/2014/main" id="{9F02A0E0-DEDD-655C-45E8-B1B61F060DDB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8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b="24524"/>
                  <a:stretch>
                    <a:fillRect/>
                  </a:stretch>
                </p:blipFill>
                <p:spPr bwMode="auto">
                  <a:xfrm>
                    <a:off x="3249014" y="4258753"/>
                    <a:ext cx="2104386" cy="645658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</p:grpSp>
          </p:grpSp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3348244B-194A-1059-251D-51E165501A24}"/>
                  </a:ext>
                </a:extLst>
              </p:cNvPr>
              <p:cNvSpPr/>
              <p:nvPr/>
            </p:nvSpPr>
            <p:spPr>
              <a:xfrm>
                <a:off x="3773078" y="1769065"/>
                <a:ext cx="1545348" cy="2215991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</a:bodyPr>
              <a:lstStyle/>
              <a:p>
                <a:pPr algn="ctr"/>
                <a:r>
                  <a:rPr lang="en-US" sz="13800" b="1" cap="none" spc="0" dirty="0">
                    <a:ln w="38100">
                      <a:solidFill>
                        <a:schemeClr val="tx1"/>
                      </a:solidFill>
                      <a:prstDash val="solid"/>
                    </a:ln>
                    <a:solidFill>
                      <a:srgbClr val="FFFFFF"/>
                    </a:solidFill>
                    <a:effectLst>
                      <a:outerShdw blurRad="38100" dist="22860" dir="5400000" algn="tl" rotWithShape="0">
                        <a:srgbClr val="000000">
                          <a:alpha val="30000"/>
                        </a:srgbClr>
                      </a:outerShdw>
                    </a:effectLst>
                  </a:rPr>
                  <a:t>A</a:t>
                </a:r>
              </a:p>
            </p:txBody>
          </p:sp>
          <p:pic>
            <p:nvPicPr>
              <p:cNvPr id="5124" name="Picture 4" descr="Barcode">
                <a:extLst>
                  <a:ext uri="{FF2B5EF4-FFF2-40B4-BE49-F238E27FC236}">
                    <a16:creationId xmlns:a16="http://schemas.microsoft.com/office/drawing/2014/main" id="{8E9056CE-2630-6838-692B-FADB45F6CEB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24861"/>
              <a:stretch>
                <a:fillRect/>
              </a:stretch>
            </p:blipFill>
            <p:spPr bwMode="auto">
              <a:xfrm>
                <a:off x="4142131" y="1575480"/>
                <a:ext cx="1126921" cy="41918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7170" name="Picture 2" descr="Barcode">
              <a:extLst>
                <a:ext uri="{FF2B5EF4-FFF2-40B4-BE49-F238E27FC236}">
                  <a16:creationId xmlns:a16="http://schemas.microsoft.com/office/drawing/2014/main" id="{1171E200-4077-3CAE-9308-4C1769DA5055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4861"/>
            <a:stretch>
              <a:fillRect/>
            </a:stretch>
          </p:blipFill>
          <p:spPr bwMode="auto">
            <a:xfrm>
              <a:off x="4142131" y="1060510"/>
              <a:ext cx="1126921" cy="4191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82" name="Group 81">
            <a:extLst>
              <a:ext uri="{FF2B5EF4-FFF2-40B4-BE49-F238E27FC236}">
                <a16:creationId xmlns:a16="http://schemas.microsoft.com/office/drawing/2014/main" id="{870C3184-7356-350E-A7B8-3691EA0DAC65}"/>
              </a:ext>
            </a:extLst>
          </p:cNvPr>
          <p:cNvGrpSpPr/>
          <p:nvPr/>
        </p:nvGrpSpPr>
        <p:grpSpPr>
          <a:xfrm>
            <a:off x="6350876" y="382904"/>
            <a:ext cx="5768209" cy="6092192"/>
            <a:chOff x="6350876" y="382904"/>
            <a:chExt cx="5768209" cy="6092192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37272E68-8179-8889-FC22-35C81AEB41C2}"/>
                </a:ext>
              </a:extLst>
            </p:cNvPr>
            <p:cNvGrpSpPr/>
            <p:nvPr/>
          </p:nvGrpSpPr>
          <p:grpSpPr>
            <a:xfrm>
              <a:off x="6350876" y="382904"/>
              <a:ext cx="5768209" cy="6092192"/>
              <a:chOff x="325709" y="382904"/>
              <a:chExt cx="5768209" cy="6092192"/>
            </a:xfrm>
          </p:grpSpPr>
          <p:grpSp>
            <p:nvGrpSpPr>
              <p:cNvPr id="7" name="Group 6">
                <a:extLst>
                  <a:ext uri="{FF2B5EF4-FFF2-40B4-BE49-F238E27FC236}">
                    <a16:creationId xmlns:a16="http://schemas.microsoft.com/office/drawing/2014/main" id="{E8F85998-B3C1-1132-0BC7-D4AAABF34C67}"/>
                  </a:ext>
                </a:extLst>
              </p:cNvPr>
              <p:cNvGrpSpPr/>
              <p:nvPr/>
            </p:nvGrpSpPr>
            <p:grpSpPr>
              <a:xfrm>
                <a:off x="325709" y="382904"/>
                <a:ext cx="5768209" cy="6092192"/>
                <a:chOff x="146457" y="290945"/>
                <a:chExt cx="5768209" cy="6092192"/>
              </a:xfrm>
            </p:grpSpPr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41E34164-EB64-D5E3-F5B9-9C155A44B4A4}"/>
                    </a:ext>
                  </a:extLst>
                </p:cNvPr>
                <p:cNvSpPr txBox="1"/>
                <p:nvPr/>
              </p:nvSpPr>
              <p:spPr>
                <a:xfrm>
                  <a:off x="3230348" y="5374853"/>
                  <a:ext cx="2684318" cy="71891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NEG: HT, K 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NBS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Date Bled: 22 June 2025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grpSp>
              <p:nvGrpSpPr>
                <p:cNvPr id="21" name="Group 20">
                  <a:extLst>
                    <a:ext uri="{FF2B5EF4-FFF2-40B4-BE49-F238E27FC236}">
                      <a16:creationId xmlns:a16="http://schemas.microsoft.com/office/drawing/2014/main" id="{C1333B11-C44D-29F4-B84E-9A5E40680D55}"/>
                    </a:ext>
                  </a:extLst>
                </p:cNvPr>
                <p:cNvGrpSpPr/>
                <p:nvPr/>
              </p:nvGrpSpPr>
              <p:grpSpPr>
                <a:xfrm>
                  <a:off x="146457" y="290945"/>
                  <a:ext cx="5307736" cy="6092192"/>
                  <a:chOff x="146457" y="290945"/>
                  <a:chExt cx="5307736" cy="6092192"/>
                </a:xfrm>
              </p:grpSpPr>
              <p:sp>
                <p:nvSpPr>
                  <p:cNvPr id="23" name="Rectangle 22">
                    <a:extLst>
                      <a:ext uri="{FF2B5EF4-FFF2-40B4-BE49-F238E27FC236}">
                        <a16:creationId xmlns:a16="http://schemas.microsoft.com/office/drawing/2014/main" id="{FCB17585-85A8-9BEC-9D54-B6B302B58B98}"/>
                      </a:ext>
                    </a:extLst>
                  </p:cNvPr>
                  <p:cNvSpPr/>
                  <p:nvPr/>
                </p:nvSpPr>
                <p:spPr>
                  <a:xfrm>
                    <a:off x="3230348" y="3504602"/>
                    <a:ext cx="2123052" cy="402213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GB" sz="2400" b="1" dirty="0"/>
                      <a:t>Rh D Negative</a:t>
                    </a:r>
                  </a:p>
                </p:txBody>
              </p:sp>
              <p:sp>
                <p:nvSpPr>
                  <p:cNvPr id="26" name="TextBox 25">
                    <a:extLst>
                      <a:ext uri="{FF2B5EF4-FFF2-40B4-BE49-F238E27FC236}">
                        <a16:creationId xmlns:a16="http://schemas.microsoft.com/office/drawing/2014/main" id="{79759571-BD19-6E2D-8739-BF0CDD2CD5BF}"/>
                      </a:ext>
                    </a:extLst>
                  </p:cNvPr>
                  <p:cNvSpPr txBox="1"/>
                  <p:nvPr/>
                </p:nvSpPr>
                <p:spPr>
                  <a:xfrm>
                    <a:off x="3129554" y="3933655"/>
                    <a:ext cx="2324639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sz="1200" b="1" dirty="0"/>
                      <a:t>Expiry Date: </a:t>
                    </a:r>
                    <a:r>
                      <a:rPr lang="en-GB" sz="1400" dirty="0"/>
                      <a:t>25 - May- 2065</a:t>
                    </a:r>
                  </a:p>
                </p:txBody>
              </p:sp>
              <p:sp>
                <p:nvSpPr>
                  <p:cNvPr id="44" name="TextBox 43">
                    <a:extLst>
                      <a:ext uri="{FF2B5EF4-FFF2-40B4-BE49-F238E27FC236}">
                        <a16:creationId xmlns:a16="http://schemas.microsoft.com/office/drawing/2014/main" id="{29A731DA-9926-5A4F-474D-02498F67432A}"/>
                      </a:ext>
                    </a:extLst>
                  </p:cNvPr>
                  <p:cNvSpPr txBox="1"/>
                  <p:nvPr/>
                </p:nvSpPr>
                <p:spPr>
                  <a:xfrm>
                    <a:off x="3318663" y="4934716"/>
                    <a:ext cx="2019378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sz="1400" b="1" dirty="0"/>
                      <a:t>Additional Information</a:t>
                    </a:r>
                  </a:p>
                </p:txBody>
              </p:sp>
              <p:grpSp>
                <p:nvGrpSpPr>
                  <p:cNvPr id="28" name="Group 27">
                    <a:extLst>
                      <a:ext uri="{FF2B5EF4-FFF2-40B4-BE49-F238E27FC236}">
                        <a16:creationId xmlns:a16="http://schemas.microsoft.com/office/drawing/2014/main" id="{D42C5084-7B28-C2CA-40C3-011BC157A51D}"/>
                      </a:ext>
                    </a:extLst>
                  </p:cNvPr>
                  <p:cNvGrpSpPr/>
                  <p:nvPr/>
                </p:nvGrpSpPr>
                <p:grpSpPr>
                  <a:xfrm>
                    <a:off x="146457" y="290945"/>
                    <a:ext cx="5307736" cy="6092192"/>
                    <a:chOff x="146457" y="290945"/>
                    <a:chExt cx="5307736" cy="6092192"/>
                  </a:xfrm>
                </p:grpSpPr>
                <p:grpSp>
                  <p:nvGrpSpPr>
                    <p:cNvPr id="30" name="Group 29">
                      <a:extLst>
                        <a:ext uri="{FF2B5EF4-FFF2-40B4-BE49-F238E27FC236}">
                          <a16:creationId xmlns:a16="http://schemas.microsoft.com/office/drawing/2014/main" id="{4D505C88-36EA-E371-2AA5-CBA4F5F25037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46457" y="290945"/>
                      <a:ext cx="5307736" cy="6092192"/>
                      <a:chOff x="197428" y="290945"/>
                      <a:chExt cx="5307736" cy="6092192"/>
                    </a:xfrm>
                  </p:grpSpPr>
                  <p:sp>
                    <p:nvSpPr>
                      <p:cNvPr id="34" name="Rectangle 33">
                        <a:extLst>
                          <a:ext uri="{FF2B5EF4-FFF2-40B4-BE49-F238E27FC236}">
                            <a16:creationId xmlns:a16="http://schemas.microsoft.com/office/drawing/2014/main" id="{D0BEDBE2-F3B5-AC17-2DEE-A52D35640449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97428" y="290945"/>
                        <a:ext cx="5307736" cy="6092192"/>
                      </a:xfrm>
                      <a:prstGeom prst="rect">
                        <a:avLst/>
                      </a:prstGeom>
                      <a:noFill/>
                      <a:ln w="12700" cap="flat" cmpd="sng" algn="ctr">
                        <a:solidFill>
                          <a:sysClr val="windowText" lastClr="000000"/>
                        </a:solidFill>
                        <a:prstDash val="solid"/>
                        <a:miter lim="800000"/>
                      </a:ln>
                      <a:effectLst/>
                    </p:spPr>
                    <p:txBody>
                      <a:bodyPr rot="0" spcFirstLastPara="0" vert="horz" wrap="square" lIns="91440" tIns="45720" rIns="91440" bIns="45720" numCol="1" spcCol="0" rtlCol="0" fromWordArt="0" anchor="ctr" anchorCtr="0" forceAA="0" compatLnSpc="1">
                        <a:prstTxWarp prst="textNoShape">
                          <a:avLst/>
                        </a:prstTxWarp>
                        <a:noAutofit/>
                      </a:bodyPr>
                      <a:lstStyle/>
                      <a:p>
                        <a:pPr marL="0" marR="0" lvl="0" indent="0" defTabSz="91440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GB" sz="18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ysClr val="window" lastClr="FFFFFF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endParaRPr>
                      </a:p>
                    </p:txBody>
                  </p:sp>
                  <p:sp>
                    <p:nvSpPr>
                      <p:cNvPr id="38" name="Text Box 3">
                        <a:extLst>
                          <a:ext uri="{FF2B5EF4-FFF2-40B4-BE49-F238E27FC236}">
                            <a16:creationId xmlns:a16="http://schemas.microsoft.com/office/drawing/2014/main" id="{2EDB03BC-470B-4E4A-B9FA-CFA82014C9D9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2216468" y="3576489"/>
                        <a:ext cx="778984" cy="474493"/>
                      </a:xfrm>
                      <a:prstGeom prst="rect">
                        <a:avLst/>
                      </a:prstGeom>
                      <a:solidFill>
                        <a:sysClr val="window" lastClr="FFFFFF"/>
                      </a:solidFill>
                      <a:ln w="6350">
                        <a:noFill/>
                      </a:ln>
                    </p:spPr>
                    <p:txBody>
                      <a:bodyPr rot="0" spcFirstLastPara="0" vert="horz" wrap="square" lIns="91440" tIns="45720" rIns="91440" bIns="45720" numCol="1" spcCol="0" rtlCol="0" fromWordArt="0" anchor="t" anchorCtr="0" forceAA="0" compatLnSpc="1">
                        <a:prstTxWarp prst="textNoShape">
                          <a:avLst/>
                        </a:prstTxWarp>
                        <a:noAutofit/>
                      </a:bodyPr>
                      <a:lstStyle/>
                      <a:p>
                        <a:pPr marL="0" marR="0" lvl="0" indent="0" defTabSz="914400" eaLnBrk="1" fontAlgn="auto" latinLnBrk="0" hangingPunct="1">
                          <a:lnSpc>
                            <a:spcPct val="115000"/>
                          </a:lnSpc>
                          <a:spcBef>
                            <a:spcPts val="0"/>
                          </a:spcBef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GB" sz="11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Volume </a:t>
                        </a:r>
                      </a:p>
                      <a:p>
                        <a:pPr marL="0" marR="0" lvl="0" indent="0" defTabSz="914400" eaLnBrk="1" fontAlgn="auto" latinLnBrk="0" hangingPunct="1">
                          <a:lnSpc>
                            <a:spcPct val="115000"/>
                          </a:lnSpc>
                          <a:spcBef>
                            <a:spcPts val="0"/>
                          </a:spcBef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GB" sz="11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280 ml</a:t>
                        </a:r>
                        <a:endParaRPr kumimoji="0" lang="en-GB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endParaRPr>
                      </a:p>
                    </p:txBody>
                  </p:sp>
                </p:grpSp>
                <p:sp>
                  <p:nvSpPr>
                    <p:cNvPr id="31" name="TextBox 30">
                      <a:extLst>
                        <a:ext uri="{FF2B5EF4-FFF2-40B4-BE49-F238E27FC236}">
                          <a16:creationId xmlns:a16="http://schemas.microsoft.com/office/drawing/2014/main" id="{41E29B70-1D1A-BB30-9CF1-34BEC3462B5B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75266" y="2057736"/>
                      <a:ext cx="3189751" cy="294183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PLATELET APHERESIS LD</a:t>
                      </a:r>
                      <a:endParaRPr kumimoji="0" lang="en-GB" sz="2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32" name="TextBox 31">
                      <a:extLst>
                        <a:ext uri="{FF2B5EF4-FFF2-40B4-BE49-F238E27FC236}">
                          <a16:creationId xmlns:a16="http://schemas.microsoft.com/office/drawing/2014/main" id="{1D261112-91BF-B044-A551-377C292E3FD2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83551" y="2365851"/>
                      <a:ext cx="2660930" cy="260584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STORE AT 22</a:t>
                      </a:r>
                      <a:r>
                        <a:rPr kumimoji="0" lang="en-GB" sz="1000" b="1" i="0" u="none" strike="noStrike" kern="0" cap="none" spc="0" normalizeH="0" baseline="3000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kumimoji="0" lang="en-GB" sz="1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 +/- 2</a:t>
                      </a:r>
                      <a:r>
                        <a:rPr kumimoji="0" lang="en-GB" sz="1000" b="1" i="0" u="none" strike="noStrike" kern="0" cap="none" spc="0" normalizeH="0" baseline="3000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kumimoji="0" lang="en-GB" sz="1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 with agitation</a:t>
                      </a:r>
                      <a:endParaRPr kumimoji="0" lang="en-GB" sz="4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33" name="TextBox 32">
                      <a:extLst>
                        <a:ext uri="{FF2B5EF4-FFF2-40B4-BE49-F238E27FC236}">
                          <a16:creationId xmlns:a16="http://schemas.microsoft.com/office/drawing/2014/main" id="{2B1D4048-DE91-CFB9-BB1E-665CAB1F3C4A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75266" y="2603212"/>
                      <a:ext cx="2896462" cy="793230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must not be used if there are visible signs of deterioration.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0" dirty="0">
                          <a:solidFill>
                            <a:sysClr val="windowText" lastClr="000000"/>
                          </a:solidFill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must be administered through a suitable transfusion set incorporating a 170mm filter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may transmit infection </a:t>
                      </a:r>
                      <a:endParaRPr kumimoji="0" lang="en-GB" sz="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</p:grpSp>
              <p:pic>
                <p:nvPicPr>
                  <p:cNvPr id="29" name="Picture 6" descr="Barcode">
                    <a:extLst>
                      <a:ext uri="{FF2B5EF4-FFF2-40B4-BE49-F238E27FC236}">
                        <a16:creationId xmlns:a16="http://schemas.microsoft.com/office/drawing/2014/main" id="{FAD45D87-865E-8737-43F7-FDE4849B96E3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8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b="24524"/>
                  <a:stretch>
                    <a:fillRect/>
                  </a:stretch>
                </p:blipFill>
                <p:spPr bwMode="auto">
                  <a:xfrm>
                    <a:off x="3249014" y="4258753"/>
                    <a:ext cx="2104386" cy="645658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</p:grpSp>
          </p:grp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D2159A53-EB20-5BA7-1623-7F969F012A3A}"/>
                  </a:ext>
                </a:extLst>
              </p:cNvPr>
              <p:cNvSpPr/>
              <p:nvPr/>
            </p:nvSpPr>
            <p:spPr>
              <a:xfrm>
                <a:off x="3773078" y="1769065"/>
                <a:ext cx="1545348" cy="2215991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</a:bodyPr>
              <a:lstStyle/>
              <a:p>
                <a:pPr algn="ctr"/>
                <a:r>
                  <a:rPr lang="en-US" sz="13800" b="1" cap="none" spc="0" dirty="0">
                    <a:ln w="38100">
                      <a:solidFill>
                        <a:schemeClr val="tx1"/>
                      </a:solidFill>
                      <a:prstDash val="solid"/>
                    </a:ln>
                    <a:solidFill>
                      <a:srgbClr val="FFFFFF"/>
                    </a:solidFill>
                    <a:effectLst>
                      <a:outerShdw blurRad="38100" dist="22860" dir="5400000" algn="tl" rotWithShape="0">
                        <a:srgbClr val="000000">
                          <a:alpha val="30000"/>
                        </a:srgbClr>
                      </a:outerShdw>
                    </a:effectLst>
                  </a:rPr>
                  <a:t>A</a:t>
                </a:r>
              </a:p>
            </p:txBody>
          </p:sp>
          <p:pic>
            <p:nvPicPr>
              <p:cNvPr id="19" name="Picture 4" descr="Barcode">
                <a:extLst>
                  <a:ext uri="{FF2B5EF4-FFF2-40B4-BE49-F238E27FC236}">
                    <a16:creationId xmlns:a16="http://schemas.microsoft.com/office/drawing/2014/main" id="{9B783097-AC0F-9668-69CC-3A46515C13F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24861"/>
              <a:stretch>
                <a:fillRect/>
              </a:stretch>
            </p:blipFill>
            <p:spPr bwMode="auto">
              <a:xfrm>
                <a:off x="4142131" y="1542151"/>
                <a:ext cx="1126921" cy="41918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7172" name="Picture 4" descr="Barcode">
              <a:extLst>
                <a:ext uri="{FF2B5EF4-FFF2-40B4-BE49-F238E27FC236}">
                  <a16:creationId xmlns:a16="http://schemas.microsoft.com/office/drawing/2014/main" id="{B9F6EA95-50FB-6956-B379-2AF8CB17E918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3440"/>
            <a:stretch>
              <a:fillRect/>
            </a:stretch>
          </p:blipFill>
          <p:spPr bwMode="auto">
            <a:xfrm>
              <a:off x="10167298" y="1021178"/>
              <a:ext cx="1126921" cy="42711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F57D3F71-20E9-FF2B-D40B-355386CC604F}"/>
              </a:ext>
            </a:extLst>
          </p:cNvPr>
          <p:cNvSpPr txBox="1"/>
          <p:nvPr/>
        </p:nvSpPr>
        <p:spPr>
          <a:xfrm>
            <a:off x="365760" y="100584"/>
            <a:ext cx="662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Major Haemorrhage Simulation Toolkit – Blood component bags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B384C6-35D3-056E-6EB4-FDF6197DC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84C6-88A8-4C85-A3D1-A6A3B0F06222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08604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419A0A-E95C-5662-E2DA-FDFFBDB7C0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61429C-BF4B-5B12-2B31-5D0903126D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89909" y="2466253"/>
            <a:ext cx="7412182" cy="19254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11500" dirty="0"/>
              <a:t>A Pos </a:t>
            </a:r>
            <a:r>
              <a:rPr lang="en-GB" sz="11500" dirty="0" err="1"/>
              <a:t>Plts</a:t>
            </a:r>
            <a:endParaRPr lang="en-GB" sz="115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C034906-62BB-68DB-EC8B-2C050BE30193}"/>
              </a:ext>
            </a:extLst>
          </p:cNvPr>
          <p:cNvSpPr txBox="1"/>
          <p:nvPr/>
        </p:nvSpPr>
        <p:spPr>
          <a:xfrm>
            <a:off x="365760" y="100584"/>
            <a:ext cx="662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Major Haemorrhage Simulation Toolkit – Blood component bags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836AA8-D561-9994-EB3B-6E834C89D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84C6-88A8-4C85-A3D1-A6A3B0F06222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15125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7F97CB-6EAA-F4F5-A449-B384AD21F8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FC225C1-5D21-5D3B-2625-1A0284633A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4518" y="3549424"/>
            <a:ext cx="1890231" cy="63007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14B1F69-8798-7CCC-7386-98BA49693D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61903" y="3578865"/>
            <a:ext cx="1890231" cy="630078"/>
          </a:xfrm>
          <a:prstGeom prst="rect">
            <a:avLst/>
          </a:prstGeom>
        </p:spPr>
      </p:pic>
      <p:sp>
        <p:nvSpPr>
          <p:cNvPr id="6" name="Text Box 27">
            <a:extLst>
              <a:ext uri="{FF2B5EF4-FFF2-40B4-BE49-F238E27FC236}">
                <a16:creationId xmlns:a16="http://schemas.microsoft.com/office/drawing/2014/main" id="{557D29EB-0CBA-DCEC-B92A-1F8EBB0F277B}"/>
              </a:ext>
            </a:extLst>
          </p:cNvPr>
          <p:cNvSpPr txBox="1"/>
          <p:nvPr/>
        </p:nvSpPr>
        <p:spPr>
          <a:xfrm>
            <a:off x="369702" y="4169435"/>
            <a:ext cx="2533805" cy="1190947"/>
          </a:xfrm>
          <a:prstGeom prst="rect">
            <a:avLst/>
          </a:prstGeom>
          <a:solidFill>
            <a:sysClr val="window" lastClr="FFFFFF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Calibri" panose="020F0502020204030204" pitchFamily="34" charset="0"/>
                <a:cs typeface="Times New Roman" panose="02020603050405020304" pitchFamily="18" charset="0"/>
              </a:rPr>
              <a:t>This component was collected in </a:t>
            </a:r>
            <a:r>
              <a:rPr lang="en-GB" sz="800" kern="0" dirty="0">
                <a:solidFill>
                  <a:sysClr val="windowText" lastClr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ACD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Calibri" panose="020F0502020204030204" pitchFamily="34" charset="0"/>
                <a:cs typeface="Times New Roman" panose="02020603050405020304" pitchFamily="18" charset="0"/>
              </a:rPr>
              <a:t> anticoagulant.</a:t>
            </a:r>
          </a:p>
          <a:p>
            <a:pPr lvl="0">
              <a:lnSpc>
                <a:spcPct val="115000"/>
              </a:lnSpc>
              <a:defRPr/>
            </a:pPr>
            <a:r>
              <a:rPr lang="en-GB" sz="800" dirty="0"/>
              <a:t>Suspended in donor plasma 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highlight>
                  <a:srgbClr val="FFFF00"/>
                </a:highlight>
                <a:uLnTx/>
                <a:uFillTx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kumimoji="0" lang="en-GB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kumimoji="0" lang="en-GB" sz="11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highlight>
                <a:srgbClr val="FFFF00"/>
              </a:highlight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 Box 27">
            <a:extLst>
              <a:ext uri="{FF2B5EF4-FFF2-40B4-BE49-F238E27FC236}">
                <a16:creationId xmlns:a16="http://schemas.microsoft.com/office/drawing/2014/main" id="{F5A15B54-F539-0412-A074-88A802713BA3}"/>
              </a:ext>
            </a:extLst>
          </p:cNvPr>
          <p:cNvSpPr txBox="1"/>
          <p:nvPr/>
        </p:nvSpPr>
        <p:spPr>
          <a:xfrm>
            <a:off x="6353618" y="4179502"/>
            <a:ext cx="2533805" cy="1190947"/>
          </a:xfrm>
          <a:prstGeom prst="rect">
            <a:avLst/>
          </a:prstGeom>
          <a:solidFill>
            <a:sysClr val="window" lastClr="FFFFFF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Calibri" panose="020F0502020204030204" pitchFamily="34" charset="0"/>
                <a:cs typeface="Times New Roman" panose="02020603050405020304" pitchFamily="18" charset="0"/>
              </a:rPr>
              <a:t>This component was collected in </a:t>
            </a:r>
            <a:r>
              <a:rPr lang="en-GB" sz="800" kern="0" dirty="0">
                <a:solidFill>
                  <a:sysClr val="windowText" lastClr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ACD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Calibri" panose="020F0502020204030204" pitchFamily="34" charset="0"/>
                <a:cs typeface="Times New Roman" panose="02020603050405020304" pitchFamily="18" charset="0"/>
              </a:rPr>
              <a:t> anticoagulant.</a:t>
            </a:r>
          </a:p>
          <a:p>
            <a:pPr lvl="0">
              <a:lnSpc>
                <a:spcPct val="115000"/>
              </a:lnSpc>
              <a:defRPr/>
            </a:pPr>
            <a:r>
              <a:rPr lang="en-GB" sz="800" dirty="0"/>
              <a:t>Suspended in donor plasma 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highlight>
                  <a:srgbClr val="FFFF00"/>
                </a:highlight>
                <a:uLnTx/>
                <a:uFillTx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kumimoji="0" lang="en-GB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kumimoji="0" lang="en-GB" sz="11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highlight>
                <a:srgbClr val="FFFF00"/>
              </a:highlight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8967133-13CA-3673-BA0C-3C713F5A43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3307" y="437509"/>
            <a:ext cx="2857899" cy="552527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C9BAF264-BD12-3EE2-79A3-A6E4B9370F4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53618" y="434108"/>
            <a:ext cx="2838846" cy="533474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BBD2AF00-9BEE-7CB9-6719-E19C80F0A41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53618" y="1041032"/>
            <a:ext cx="3134162" cy="857370"/>
          </a:xfrm>
          <a:prstGeom prst="rect">
            <a:avLst/>
          </a:prstGeom>
        </p:spPr>
      </p:pic>
      <p:pic>
        <p:nvPicPr>
          <p:cNvPr id="5122" name="Picture 2" descr="Barcode">
            <a:extLst>
              <a:ext uri="{FF2B5EF4-FFF2-40B4-BE49-F238E27FC236}">
                <a16:creationId xmlns:a16="http://schemas.microsoft.com/office/drawing/2014/main" id="{B3B36AD1-1EA4-39AA-235F-2CF5DE6FCAB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6364"/>
          <a:stretch>
            <a:fillRect/>
          </a:stretch>
        </p:blipFill>
        <p:spPr bwMode="auto">
          <a:xfrm>
            <a:off x="535212" y="1126372"/>
            <a:ext cx="3214542" cy="8162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9" name="Group 18">
            <a:extLst>
              <a:ext uri="{FF2B5EF4-FFF2-40B4-BE49-F238E27FC236}">
                <a16:creationId xmlns:a16="http://schemas.microsoft.com/office/drawing/2014/main" id="{BBDC8004-3B6D-88B1-ECC5-3C0D82865BAA}"/>
              </a:ext>
            </a:extLst>
          </p:cNvPr>
          <p:cNvGrpSpPr/>
          <p:nvPr/>
        </p:nvGrpSpPr>
        <p:grpSpPr>
          <a:xfrm>
            <a:off x="325709" y="382904"/>
            <a:ext cx="5720688" cy="6092192"/>
            <a:chOff x="325709" y="382904"/>
            <a:chExt cx="5720688" cy="6092192"/>
          </a:xfrm>
        </p:grpSpPr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A9E01F19-4E95-7FE4-02C6-6DE9C1E6651C}"/>
                </a:ext>
              </a:extLst>
            </p:cNvPr>
            <p:cNvGrpSpPr/>
            <p:nvPr/>
          </p:nvGrpSpPr>
          <p:grpSpPr>
            <a:xfrm>
              <a:off x="325709" y="382904"/>
              <a:ext cx="5720688" cy="6092192"/>
              <a:chOff x="325709" y="382904"/>
              <a:chExt cx="5720688" cy="6092192"/>
            </a:xfrm>
          </p:grpSpPr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id="{2169A0E4-95EB-C66E-4E81-F17C11DB73C8}"/>
                  </a:ext>
                </a:extLst>
              </p:cNvPr>
              <p:cNvGrpSpPr/>
              <p:nvPr/>
            </p:nvGrpSpPr>
            <p:grpSpPr>
              <a:xfrm>
                <a:off x="325709" y="382904"/>
                <a:ext cx="5720688" cy="6092192"/>
                <a:chOff x="325709" y="382904"/>
                <a:chExt cx="5720688" cy="6092192"/>
              </a:xfrm>
            </p:grpSpPr>
            <p:grpSp>
              <p:nvGrpSpPr>
                <p:cNvPr id="17" name="Group 16">
                  <a:extLst>
                    <a:ext uri="{FF2B5EF4-FFF2-40B4-BE49-F238E27FC236}">
                      <a16:creationId xmlns:a16="http://schemas.microsoft.com/office/drawing/2014/main" id="{3E5DD2A8-7A65-1B1F-DAE9-592D9000B4B4}"/>
                    </a:ext>
                  </a:extLst>
                </p:cNvPr>
                <p:cNvGrpSpPr/>
                <p:nvPr/>
              </p:nvGrpSpPr>
              <p:grpSpPr>
                <a:xfrm>
                  <a:off x="325709" y="382904"/>
                  <a:ext cx="5720688" cy="6092192"/>
                  <a:chOff x="146457" y="290945"/>
                  <a:chExt cx="5720688" cy="6092192"/>
                </a:xfrm>
              </p:grpSpPr>
              <p:sp>
                <p:nvSpPr>
                  <p:cNvPr id="102" name="TextBox 101">
                    <a:extLst>
                      <a:ext uri="{FF2B5EF4-FFF2-40B4-BE49-F238E27FC236}">
                        <a16:creationId xmlns:a16="http://schemas.microsoft.com/office/drawing/2014/main" id="{3498965C-D7B7-42A7-05D5-4D02E8D83BD3}"/>
                      </a:ext>
                    </a:extLst>
                  </p:cNvPr>
                  <p:cNvSpPr txBox="1"/>
                  <p:nvPr/>
                </p:nvSpPr>
                <p:spPr>
                  <a:xfrm>
                    <a:off x="3182827" y="5334109"/>
                    <a:ext cx="2684318" cy="71891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lvl="0">
                      <a:lnSpc>
                        <a:spcPct val="115000"/>
                      </a:lnSpc>
                      <a:defRPr/>
                    </a:pPr>
                    <a:r>
                      <a:rPr lang="en-GB" sz="1200" b="1" kern="0" dirty="0">
                        <a:solidFill>
                          <a:sysClr val="windowText" lastClr="000000"/>
                        </a:solidFill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NEG: HT, K </a:t>
                    </a:r>
                    <a:endParaRPr lang="en-GB" sz="1200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endParaRPr>
                  </a:p>
                  <a:p>
                    <a:pPr lvl="0">
                      <a:lnSpc>
                        <a:spcPct val="115000"/>
                      </a:lnSpc>
                      <a:defRPr/>
                    </a:pPr>
                    <a:r>
                      <a:rPr lang="en-GB" sz="1200" b="1" kern="0" dirty="0">
                        <a:solidFill>
                          <a:sysClr val="windowText" lastClr="000000"/>
                        </a:solidFill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NBS</a:t>
                    </a:r>
                    <a:endParaRPr lang="en-GB" sz="1200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endParaRPr>
                  </a:p>
                  <a:p>
                    <a:pPr lvl="0">
                      <a:lnSpc>
                        <a:spcPct val="115000"/>
                      </a:lnSpc>
                      <a:defRPr/>
                    </a:pPr>
                    <a:r>
                      <a:rPr lang="en-GB" sz="1200" b="1" kern="0" dirty="0">
                        <a:solidFill>
                          <a:sysClr val="windowText" lastClr="000000"/>
                        </a:solidFill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Date Bled: 22 June 2025</a:t>
                    </a:r>
                    <a:endParaRPr lang="en-GB" sz="1200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endParaRPr>
                  </a:p>
                </p:txBody>
              </p:sp>
              <p:grpSp>
                <p:nvGrpSpPr>
                  <p:cNvPr id="16" name="Group 15">
                    <a:extLst>
                      <a:ext uri="{FF2B5EF4-FFF2-40B4-BE49-F238E27FC236}">
                        <a16:creationId xmlns:a16="http://schemas.microsoft.com/office/drawing/2014/main" id="{9F02FE3B-B0CA-8CF4-B915-27907386595F}"/>
                      </a:ext>
                    </a:extLst>
                  </p:cNvPr>
                  <p:cNvGrpSpPr/>
                  <p:nvPr/>
                </p:nvGrpSpPr>
                <p:grpSpPr>
                  <a:xfrm>
                    <a:off x="146457" y="290945"/>
                    <a:ext cx="5307736" cy="6092192"/>
                    <a:chOff x="146457" y="290945"/>
                    <a:chExt cx="5307736" cy="6092192"/>
                  </a:xfrm>
                </p:grpSpPr>
                <p:sp>
                  <p:nvSpPr>
                    <p:cNvPr id="61" name="Rectangle 60">
                      <a:extLst>
                        <a:ext uri="{FF2B5EF4-FFF2-40B4-BE49-F238E27FC236}">
                          <a16:creationId xmlns:a16="http://schemas.microsoft.com/office/drawing/2014/main" id="{A2E683F3-6ACC-9C14-5704-8116391C65E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230348" y="3504602"/>
                      <a:ext cx="2123052" cy="402213"/>
                    </a:xfrm>
                    <a:prstGeom prst="rect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</a:rPr>
                        <a:t>Rh D Positive</a:t>
                      </a:r>
                    </a:p>
                  </p:txBody>
                </p:sp>
                <p:sp>
                  <p:nvSpPr>
                    <p:cNvPr id="87" name="TextBox 86">
                      <a:extLst>
                        <a:ext uri="{FF2B5EF4-FFF2-40B4-BE49-F238E27FC236}">
                          <a16:creationId xmlns:a16="http://schemas.microsoft.com/office/drawing/2014/main" id="{35AC782A-4343-8D1D-7382-4AF2AF754CA1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129554" y="3933655"/>
                      <a:ext cx="2324639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GB" sz="1200" b="1" dirty="0"/>
                        <a:t>Expiry Date: </a:t>
                      </a:r>
                      <a:r>
                        <a:rPr lang="en-GB" sz="1400" dirty="0"/>
                        <a:t>25 - May- 2065</a:t>
                      </a:r>
                    </a:p>
                  </p:txBody>
                </p:sp>
                <p:sp>
                  <p:nvSpPr>
                    <p:cNvPr id="100" name="TextBox 99">
                      <a:extLst>
                        <a:ext uri="{FF2B5EF4-FFF2-40B4-BE49-F238E27FC236}">
                          <a16:creationId xmlns:a16="http://schemas.microsoft.com/office/drawing/2014/main" id="{589C251C-C01C-C4B8-6898-F50CE9CBCE3A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318663" y="4934716"/>
                      <a:ext cx="2019378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GB" sz="1400" b="1" dirty="0"/>
                        <a:t>Additional Information</a:t>
                      </a:r>
                    </a:p>
                  </p:txBody>
                </p:sp>
                <p:grpSp>
                  <p:nvGrpSpPr>
                    <p:cNvPr id="15" name="Group 14">
                      <a:extLst>
                        <a:ext uri="{FF2B5EF4-FFF2-40B4-BE49-F238E27FC236}">
                          <a16:creationId xmlns:a16="http://schemas.microsoft.com/office/drawing/2014/main" id="{86AA8391-7DC3-AA51-A042-2508D3F1114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46457" y="290945"/>
                      <a:ext cx="5307736" cy="6092192"/>
                      <a:chOff x="146457" y="290945"/>
                      <a:chExt cx="5307736" cy="6092192"/>
                    </a:xfrm>
                  </p:grpSpPr>
                  <p:grpSp>
                    <p:nvGrpSpPr>
                      <p:cNvPr id="14" name="Group 13">
                        <a:extLst>
                          <a:ext uri="{FF2B5EF4-FFF2-40B4-BE49-F238E27FC236}">
                            <a16:creationId xmlns:a16="http://schemas.microsoft.com/office/drawing/2014/main" id="{E878E89D-FFA1-CC71-2CF5-1C6E23F094F3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46457" y="290945"/>
                        <a:ext cx="5307736" cy="6092192"/>
                        <a:chOff x="197428" y="290945"/>
                        <a:chExt cx="5307736" cy="6092192"/>
                      </a:xfrm>
                    </p:grpSpPr>
                    <p:sp>
                      <p:nvSpPr>
                        <p:cNvPr id="25" name="Rectangle 24">
                          <a:extLst>
                            <a:ext uri="{FF2B5EF4-FFF2-40B4-BE49-F238E27FC236}">
                              <a16:creationId xmlns:a16="http://schemas.microsoft.com/office/drawing/2014/main" id="{59299AC8-7E27-0172-FEE9-FC44490307ED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97428" y="290945"/>
                          <a:ext cx="5307736" cy="6092192"/>
                        </a:xfrm>
                        <a:prstGeom prst="rect">
                          <a:avLst/>
                        </a:prstGeom>
                        <a:noFill/>
                        <a:ln w="12700" cap="flat" cmpd="sng" algn="ctr">
                          <a:solidFill>
                            <a:sysClr val="windowText" lastClr="000000"/>
                          </a:solidFill>
                          <a:prstDash val="solid"/>
                          <a:miter lim="800000"/>
                        </a:ln>
                        <a:effectLst/>
                      </p:spPr>
                      <p:txBody>
                        <a:bodyPr rot="0" spcFirstLastPara="0" vert="horz" wrap="square" lIns="91440" tIns="45720" rIns="91440" bIns="45720" numCol="1" spcCol="0" rtlCol="0" fromWordArt="0" anchor="ctr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GB" sz="1800" b="0" i="0" u="none" strike="noStrike" kern="0" cap="none" spc="0" normalizeH="0" baseline="0" noProof="0">
                            <a:ln>
                              <a:noFill/>
                            </a:ln>
                            <a:solidFill>
                              <a:sysClr val="window" lastClr="FFFFFF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endParaRPr>
                        </a:p>
                      </p:txBody>
                    </p:sp>
                    <p:sp>
                      <p:nvSpPr>
                        <p:cNvPr id="41" name="Text Box 3">
                          <a:extLst>
                            <a:ext uri="{FF2B5EF4-FFF2-40B4-BE49-F238E27FC236}">
                              <a16:creationId xmlns:a16="http://schemas.microsoft.com/office/drawing/2014/main" id="{1E5D41BD-D1AE-1FFB-CE51-12AD4AE15A16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2216468" y="3576489"/>
                          <a:ext cx="778984" cy="474493"/>
                        </a:xfrm>
                        <a:prstGeom prst="rect">
                          <a:avLst/>
                        </a:prstGeom>
                        <a:solidFill>
                          <a:sysClr val="window" lastClr="FFFFFF"/>
                        </a:solidFill>
                        <a:ln w="6350">
                          <a:noFill/>
                        </a:ln>
                      </p:spPr>
                      <p:txBody>
                        <a:bodyPr rot="0" spcFirstLastPara="0" vert="horz" wrap="square" lIns="91440" tIns="45720" rIns="91440" bIns="45720" numCol="1" spcCol="0" rtlCol="0" fromWordArt="0" anchor="t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1100" b="1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Volume </a:t>
                          </a: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1100" b="1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280 ml</a:t>
                          </a:r>
                          <a:endParaRPr kumimoji="0" lang="en-GB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</p:grpSp>
                  <p:sp>
                    <p:nvSpPr>
                      <p:cNvPr id="45" name="TextBox 44">
                        <a:extLst>
                          <a:ext uri="{FF2B5EF4-FFF2-40B4-BE49-F238E27FC236}">
                            <a16:creationId xmlns:a16="http://schemas.microsoft.com/office/drawing/2014/main" id="{259D0C3E-45D8-FBFD-7B5D-F556ED520797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275266" y="2057736"/>
                        <a:ext cx="3189751" cy="294183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0" marR="0" lvl="0" indent="0" defTabSz="914400" eaLnBrk="1" fontAlgn="auto" latinLnBrk="0" hangingPunct="1">
                          <a:lnSpc>
                            <a:spcPct val="115000"/>
                          </a:lnSpc>
                          <a:spcBef>
                            <a:spcPts val="0"/>
                          </a:spcBef>
                          <a:spcAft>
                            <a:spcPts val="100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GB" sz="12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PLATELET APHERESIS LD</a:t>
                        </a:r>
                        <a:endParaRPr kumimoji="0" lang="en-GB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endParaRPr>
                      </a:p>
                    </p:txBody>
                  </p:sp>
                  <p:sp>
                    <p:nvSpPr>
                      <p:cNvPr id="47" name="TextBox 46">
                        <a:extLst>
                          <a:ext uri="{FF2B5EF4-FFF2-40B4-BE49-F238E27FC236}">
                            <a16:creationId xmlns:a16="http://schemas.microsoft.com/office/drawing/2014/main" id="{F0260E58-9548-38C0-156C-AF92E7399E3F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283550" y="2365851"/>
                        <a:ext cx="2718911" cy="26058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0" marR="0" lvl="0" indent="0" defTabSz="914400" eaLnBrk="1" fontAlgn="auto" latinLnBrk="0" hangingPunct="1">
                          <a:lnSpc>
                            <a:spcPct val="115000"/>
                          </a:lnSpc>
                          <a:spcBef>
                            <a:spcPts val="0"/>
                          </a:spcBef>
                          <a:spcAft>
                            <a:spcPts val="100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GB" sz="10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STORE AT 22</a:t>
                        </a:r>
                        <a:r>
                          <a:rPr kumimoji="0" lang="en-GB" sz="1000" b="1" i="0" u="none" strike="noStrike" kern="0" cap="none" spc="0" normalizeH="0" baseline="3000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O</a:t>
                        </a:r>
                        <a:r>
                          <a:rPr kumimoji="0" lang="en-GB" sz="10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C +/- 2</a:t>
                        </a:r>
                        <a:r>
                          <a:rPr kumimoji="0" lang="en-GB" sz="1000" b="1" i="0" u="none" strike="noStrike" kern="0" cap="none" spc="0" normalizeH="0" baseline="3000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O</a:t>
                        </a:r>
                        <a:r>
                          <a:rPr kumimoji="0" lang="en-GB" sz="10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C with agitation</a:t>
                        </a:r>
                        <a:endParaRPr kumimoji="0" lang="en-GB" sz="4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endParaRPr>
                      </a:p>
                    </p:txBody>
                  </p:sp>
                  <p:sp>
                    <p:nvSpPr>
                      <p:cNvPr id="49" name="TextBox 48">
                        <a:extLst>
                          <a:ext uri="{FF2B5EF4-FFF2-40B4-BE49-F238E27FC236}">
                            <a16:creationId xmlns:a16="http://schemas.microsoft.com/office/drawing/2014/main" id="{5A880CCB-7567-F7BF-3191-21CD73347A61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275266" y="2603212"/>
                        <a:ext cx="2896462" cy="793230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0" marR="0" lvl="0" indent="0" defTabSz="914400" eaLnBrk="1" fontAlgn="auto" latinLnBrk="0" hangingPunct="1">
                          <a:lnSpc>
                            <a:spcPct val="115000"/>
                          </a:lnSpc>
                          <a:spcBef>
                            <a:spcPts val="0"/>
                          </a:spcBef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GB" sz="8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This component must not be used if there are visible signs of deterioration.</a:t>
                        </a:r>
                      </a:p>
                      <a:p>
                        <a:pPr marL="0" marR="0" lvl="0" indent="0" defTabSz="914400" eaLnBrk="1" fontAlgn="auto" latinLnBrk="0" hangingPunct="1">
                          <a:lnSpc>
                            <a:spcPct val="115000"/>
                          </a:lnSpc>
                          <a:spcBef>
                            <a:spcPts val="0"/>
                          </a:spcBef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lang="en-GB" sz="800" b="1" kern="0" dirty="0">
                            <a:solidFill>
                              <a:sysClr val="windowText" lastClr="000000"/>
                            </a:solidFill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This component must be administered through a suitable transfusion set incorporating a 170mm filter</a:t>
                        </a:r>
                      </a:p>
                      <a:p>
                        <a:pPr marL="0" marR="0" lvl="0" indent="0" defTabSz="914400" eaLnBrk="1" fontAlgn="auto" latinLnBrk="0" hangingPunct="1">
                          <a:lnSpc>
                            <a:spcPct val="115000"/>
                          </a:lnSpc>
                          <a:spcBef>
                            <a:spcPts val="0"/>
                          </a:spcBef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GB" sz="8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This component may transmit infection </a:t>
                        </a:r>
                        <a:endParaRPr kumimoji="0" lang="en-GB" sz="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endParaRPr>
                      </a:p>
                    </p:txBody>
                  </p:sp>
                </p:grpSp>
                <p:pic>
                  <p:nvPicPr>
                    <p:cNvPr id="1030" name="Picture 6" descr="Barcode">
                      <a:extLst>
                        <a:ext uri="{FF2B5EF4-FFF2-40B4-BE49-F238E27FC236}">
                          <a16:creationId xmlns:a16="http://schemas.microsoft.com/office/drawing/2014/main" id="{9A793419-9887-25F6-0404-A00E9205F2B6}"/>
                        </a:ext>
                      </a:extLst>
                    </p:cNvPr>
                    <p:cNvPicPr>
                      <a:picLocks noChangeAspect="1" noChangeArrowheads="1"/>
                    </p:cNvPicPr>
                    <p:nvPr/>
                  </p:nvPicPr>
                  <p:blipFill rotWithShape="1">
                    <a:blip r:embed="rId7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 b="24524"/>
                    <a:stretch>
                      <a:fillRect/>
                    </a:stretch>
                  </p:blipFill>
                  <p:spPr bwMode="auto">
                    <a:xfrm>
                      <a:off x="3249014" y="4258753"/>
                      <a:ext cx="2104386" cy="645658"/>
                    </a:xfrm>
                    <a:prstGeom prst="rect">
                      <a:avLst/>
                    </a:prstGeom>
                    <a:noFill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</p:pic>
              </p:grpSp>
            </p:grpSp>
            <p:sp>
              <p:nvSpPr>
                <p:cNvPr id="2" name="Rectangle 1">
                  <a:extLst>
                    <a:ext uri="{FF2B5EF4-FFF2-40B4-BE49-F238E27FC236}">
                      <a16:creationId xmlns:a16="http://schemas.microsoft.com/office/drawing/2014/main" id="{45C3B4EE-2E27-AF8C-8FFC-9A3990266C5A}"/>
                    </a:ext>
                  </a:extLst>
                </p:cNvPr>
                <p:cNvSpPr/>
                <p:nvPr/>
              </p:nvSpPr>
              <p:spPr>
                <a:xfrm>
                  <a:off x="3773078" y="1769065"/>
                  <a:ext cx="1545348" cy="2215991"/>
                </a:xfrm>
                <a:prstGeom prst="rect">
                  <a:avLst/>
                </a:prstGeom>
                <a:noFill/>
              </p:spPr>
              <p:txBody>
                <a:bodyPr wrap="square" lIns="91440" tIns="45720" rIns="91440" bIns="45720">
                  <a:spAutoFit/>
                </a:bodyPr>
                <a:lstStyle/>
                <a:p>
                  <a:pPr algn="ctr"/>
                  <a:r>
                    <a:rPr lang="en-US" sz="13800" dirty="0">
                      <a:ln w="0"/>
                      <a:effectLst>
                        <a:outerShdw blurRad="38100" dist="19050" dir="2700000" algn="tl" rotWithShape="0">
                          <a:schemeClr val="dk1">
                            <a:alpha val="40000"/>
                          </a:schemeClr>
                        </a:outerShdw>
                      </a:effectLst>
                    </a:rPr>
                    <a:t>A</a:t>
                  </a:r>
                </a:p>
              </p:txBody>
            </p:sp>
          </p:grpSp>
          <p:pic>
            <p:nvPicPr>
              <p:cNvPr id="7170" name="Picture 2" descr="Barcode">
                <a:extLst>
                  <a:ext uri="{FF2B5EF4-FFF2-40B4-BE49-F238E27FC236}">
                    <a16:creationId xmlns:a16="http://schemas.microsoft.com/office/drawing/2014/main" id="{5BF9C183-B338-8468-DE25-FE729202935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3600" b="24524"/>
              <a:stretch>
                <a:fillRect/>
              </a:stretch>
            </p:blipFill>
            <p:spPr bwMode="auto">
              <a:xfrm>
                <a:off x="4130961" y="1622242"/>
                <a:ext cx="1127770" cy="43712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5124" name="Picture 4" descr="Barcode">
              <a:extLst>
                <a:ext uri="{FF2B5EF4-FFF2-40B4-BE49-F238E27FC236}">
                  <a16:creationId xmlns:a16="http://schemas.microsoft.com/office/drawing/2014/main" id="{718D2595-8313-5B5C-C6F3-A4A5E17677A6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8370"/>
            <a:stretch>
              <a:fillRect/>
            </a:stretch>
          </p:blipFill>
          <p:spPr bwMode="auto">
            <a:xfrm>
              <a:off x="4124468" y="1119938"/>
              <a:ext cx="1138203" cy="40361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D656F5F4-749A-8B16-7AA9-7B9508E576E8}"/>
              </a:ext>
            </a:extLst>
          </p:cNvPr>
          <p:cNvGrpSpPr/>
          <p:nvPr/>
        </p:nvGrpSpPr>
        <p:grpSpPr>
          <a:xfrm>
            <a:off x="6224809" y="382904"/>
            <a:ext cx="5748924" cy="6092192"/>
            <a:chOff x="6224809" y="382904"/>
            <a:chExt cx="5748924" cy="6092192"/>
          </a:xfrm>
        </p:grpSpPr>
        <p:grpSp>
          <p:nvGrpSpPr>
            <p:cNvPr id="7177" name="Group 7176">
              <a:extLst>
                <a:ext uri="{FF2B5EF4-FFF2-40B4-BE49-F238E27FC236}">
                  <a16:creationId xmlns:a16="http://schemas.microsoft.com/office/drawing/2014/main" id="{CC9D794C-EE36-892D-59D4-D170BDC69B2A}"/>
                </a:ext>
              </a:extLst>
            </p:cNvPr>
            <p:cNvGrpSpPr/>
            <p:nvPr/>
          </p:nvGrpSpPr>
          <p:grpSpPr>
            <a:xfrm>
              <a:off x="6224809" y="382904"/>
              <a:ext cx="5748924" cy="6092192"/>
              <a:chOff x="325709" y="382904"/>
              <a:chExt cx="5748924" cy="6092192"/>
            </a:xfrm>
          </p:grpSpPr>
          <p:grpSp>
            <p:nvGrpSpPr>
              <p:cNvPr id="7178" name="Group 7177">
                <a:extLst>
                  <a:ext uri="{FF2B5EF4-FFF2-40B4-BE49-F238E27FC236}">
                    <a16:creationId xmlns:a16="http://schemas.microsoft.com/office/drawing/2014/main" id="{B14B1DB7-7C33-9B6B-C424-6F005C2C94A3}"/>
                  </a:ext>
                </a:extLst>
              </p:cNvPr>
              <p:cNvGrpSpPr/>
              <p:nvPr/>
            </p:nvGrpSpPr>
            <p:grpSpPr>
              <a:xfrm>
                <a:off x="325709" y="382904"/>
                <a:ext cx="5748924" cy="6092192"/>
                <a:chOff x="325709" y="382904"/>
                <a:chExt cx="5748924" cy="6092192"/>
              </a:xfrm>
            </p:grpSpPr>
            <p:grpSp>
              <p:nvGrpSpPr>
                <p:cNvPr id="7180" name="Group 7179">
                  <a:extLst>
                    <a:ext uri="{FF2B5EF4-FFF2-40B4-BE49-F238E27FC236}">
                      <a16:creationId xmlns:a16="http://schemas.microsoft.com/office/drawing/2014/main" id="{AD8CD8DA-C88F-B2FC-07BD-3C938649138B}"/>
                    </a:ext>
                  </a:extLst>
                </p:cNvPr>
                <p:cNvGrpSpPr/>
                <p:nvPr/>
              </p:nvGrpSpPr>
              <p:grpSpPr>
                <a:xfrm>
                  <a:off x="325709" y="382904"/>
                  <a:ext cx="5748924" cy="6092192"/>
                  <a:chOff x="146457" y="290945"/>
                  <a:chExt cx="5748924" cy="6092192"/>
                </a:xfrm>
              </p:grpSpPr>
              <p:sp>
                <p:nvSpPr>
                  <p:cNvPr id="7182" name="TextBox 7181">
                    <a:extLst>
                      <a:ext uri="{FF2B5EF4-FFF2-40B4-BE49-F238E27FC236}">
                        <a16:creationId xmlns:a16="http://schemas.microsoft.com/office/drawing/2014/main" id="{5D5B6C8D-F13B-B91A-A733-CC9991C21770}"/>
                      </a:ext>
                    </a:extLst>
                  </p:cNvPr>
                  <p:cNvSpPr txBox="1"/>
                  <p:nvPr/>
                </p:nvSpPr>
                <p:spPr>
                  <a:xfrm>
                    <a:off x="3211063" y="5318185"/>
                    <a:ext cx="2684318" cy="71891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lvl="0">
                      <a:lnSpc>
                        <a:spcPct val="115000"/>
                      </a:lnSpc>
                      <a:defRPr/>
                    </a:pPr>
                    <a:r>
                      <a:rPr lang="en-GB" sz="1200" b="1" kern="0" dirty="0">
                        <a:solidFill>
                          <a:sysClr val="windowText" lastClr="000000"/>
                        </a:solidFill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NEG: HT, K </a:t>
                    </a:r>
                    <a:endParaRPr lang="en-GB" sz="1200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endParaRPr>
                  </a:p>
                  <a:p>
                    <a:pPr lvl="0">
                      <a:lnSpc>
                        <a:spcPct val="115000"/>
                      </a:lnSpc>
                      <a:defRPr/>
                    </a:pPr>
                    <a:r>
                      <a:rPr lang="en-GB" sz="1200" b="1" kern="0" dirty="0">
                        <a:solidFill>
                          <a:sysClr val="windowText" lastClr="000000"/>
                        </a:solidFill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NBS</a:t>
                    </a:r>
                    <a:endParaRPr lang="en-GB" sz="1200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endParaRPr>
                  </a:p>
                  <a:p>
                    <a:pPr lvl="0">
                      <a:lnSpc>
                        <a:spcPct val="115000"/>
                      </a:lnSpc>
                      <a:defRPr/>
                    </a:pPr>
                    <a:r>
                      <a:rPr lang="en-GB" sz="1200" b="1" kern="0" dirty="0">
                        <a:solidFill>
                          <a:sysClr val="windowText" lastClr="000000"/>
                        </a:solidFill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Date Bled: 22 June 2025</a:t>
                    </a:r>
                    <a:endParaRPr lang="en-GB" sz="1200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endParaRPr>
                  </a:p>
                </p:txBody>
              </p:sp>
              <p:grpSp>
                <p:nvGrpSpPr>
                  <p:cNvPr id="7183" name="Group 7182">
                    <a:extLst>
                      <a:ext uri="{FF2B5EF4-FFF2-40B4-BE49-F238E27FC236}">
                        <a16:creationId xmlns:a16="http://schemas.microsoft.com/office/drawing/2014/main" id="{78A8A42C-D639-F81F-1CB6-89E45A662C0E}"/>
                      </a:ext>
                    </a:extLst>
                  </p:cNvPr>
                  <p:cNvGrpSpPr/>
                  <p:nvPr/>
                </p:nvGrpSpPr>
                <p:grpSpPr>
                  <a:xfrm>
                    <a:off x="146457" y="290945"/>
                    <a:ext cx="5307736" cy="6092192"/>
                    <a:chOff x="146457" y="290945"/>
                    <a:chExt cx="5307736" cy="6092192"/>
                  </a:xfrm>
                </p:grpSpPr>
                <p:sp>
                  <p:nvSpPr>
                    <p:cNvPr id="7184" name="Rectangle 7183">
                      <a:extLst>
                        <a:ext uri="{FF2B5EF4-FFF2-40B4-BE49-F238E27FC236}">
                          <a16:creationId xmlns:a16="http://schemas.microsoft.com/office/drawing/2014/main" id="{163FE736-C255-176E-9A55-C18E83DEE55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230348" y="3504602"/>
                      <a:ext cx="2123052" cy="402213"/>
                    </a:xfrm>
                    <a:prstGeom prst="rect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</a:rPr>
                        <a:t>Rh D Positive</a:t>
                      </a:r>
                    </a:p>
                  </p:txBody>
                </p:sp>
                <p:sp>
                  <p:nvSpPr>
                    <p:cNvPr id="7185" name="TextBox 7184">
                      <a:extLst>
                        <a:ext uri="{FF2B5EF4-FFF2-40B4-BE49-F238E27FC236}">
                          <a16:creationId xmlns:a16="http://schemas.microsoft.com/office/drawing/2014/main" id="{6AE6CF82-19B7-6DAC-A674-9E3EC2409E52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129554" y="3933655"/>
                      <a:ext cx="2324639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GB" sz="1200" b="1" dirty="0"/>
                        <a:t>Expiry Date: </a:t>
                      </a:r>
                      <a:r>
                        <a:rPr lang="en-GB" sz="1400" dirty="0"/>
                        <a:t>25 - May- 2065</a:t>
                      </a:r>
                    </a:p>
                  </p:txBody>
                </p:sp>
                <p:sp>
                  <p:nvSpPr>
                    <p:cNvPr id="7200" name="TextBox 7199">
                      <a:extLst>
                        <a:ext uri="{FF2B5EF4-FFF2-40B4-BE49-F238E27FC236}">
                          <a16:creationId xmlns:a16="http://schemas.microsoft.com/office/drawing/2014/main" id="{7BF710FE-CA8A-B124-420D-B181312D6205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318663" y="4934716"/>
                      <a:ext cx="2019378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GB" sz="1400" b="1" dirty="0"/>
                        <a:t>Additional Information</a:t>
                      </a:r>
                    </a:p>
                  </p:txBody>
                </p:sp>
                <p:grpSp>
                  <p:nvGrpSpPr>
                    <p:cNvPr id="7188" name="Group 7187">
                      <a:extLst>
                        <a:ext uri="{FF2B5EF4-FFF2-40B4-BE49-F238E27FC236}">
                          <a16:creationId xmlns:a16="http://schemas.microsoft.com/office/drawing/2014/main" id="{838E9A6A-EC0A-8EBA-76FC-13587932866C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46457" y="290945"/>
                      <a:ext cx="5307736" cy="6092192"/>
                      <a:chOff x="146457" y="290945"/>
                      <a:chExt cx="5307736" cy="6092192"/>
                    </a:xfrm>
                  </p:grpSpPr>
                  <p:grpSp>
                    <p:nvGrpSpPr>
                      <p:cNvPr id="7190" name="Group 7189">
                        <a:extLst>
                          <a:ext uri="{FF2B5EF4-FFF2-40B4-BE49-F238E27FC236}">
                            <a16:creationId xmlns:a16="http://schemas.microsoft.com/office/drawing/2014/main" id="{EBBEF941-A793-D520-0B41-3BC61B22AA32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46457" y="290945"/>
                        <a:ext cx="5307736" cy="6092192"/>
                        <a:chOff x="197428" y="290945"/>
                        <a:chExt cx="5307736" cy="6092192"/>
                      </a:xfrm>
                    </p:grpSpPr>
                    <p:sp>
                      <p:nvSpPr>
                        <p:cNvPr id="7194" name="Rectangle 7193">
                          <a:extLst>
                            <a:ext uri="{FF2B5EF4-FFF2-40B4-BE49-F238E27FC236}">
                              <a16:creationId xmlns:a16="http://schemas.microsoft.com/office/drawing/2014/main" id="{B9AAA0B2-9F38-22E6-59F9-AE423D9F172E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97428" y="290945"/>
                          <a:ext cx="5307736" cy="6092192"/>
                        </a:xfrm>
                        <a:prstGeom prst="rect">
                          <a:avLst/>
                        </a:prstGeom>
                        <a:noFill/>
                        <a:ln w="12700" cap="flat" cmpd="sng" algn="ctr">
                          <a:solidFill>
                            <a:sysClr val="windowText" lastClr="000000"/>
                          </a:solidFill>
                          <a:prstDash val="solid"/>
                          <a:miter lim="800000"/>
                        </a:ln>
                        <a:effectLst/>
                      </p:spPr>
                      <p:txBody>
                        <a:bodyPr rot="0" spcFirstLastPara="0" vert="horz" wrap="square" lIns="91440" tIns="45720" rIns="91440" bIns="45720" numCol="1" spcCol="0" rtlCol="0" fromWordArt="0" anchor="ctr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GB" sz="1800" b="0" i="0" u="none" strike="noStrike" kern="0" cap="none" spc="0" normalizeH="0" baseline="0" noProof="0">
                            <a:ln>
                              <a:noFill/>
                            </a:ln>
                            <a:solidFill>
                              <a:sysClr val="window" lastClr="FFFFFF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endParaRPr>
                        </a:p>
                      </p:txBody>
                    </p:sp>
                    <p:sp>
                      <p:nvSpPr>
                        <p:cNvPr id="7197" name="Text Box 3">
                          <a:extLst>
                            <a:ext uri="{FF2B5EF4-FFF2-40B4-BE49-F238E27FC236}">
                              <a16:creationId xmlns:a16="http://schemas.microsoft.com/office/drawing/2014/main" id="{5E982396-2AAF-91AB-7FCA-F6283B2D215C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2216468" y="3576489"/>
                          <a:ext cx="778984" cy="474493"/>
                        </a:xfrm>
                        <a:prstGeom prst="rect">
                          <a:avLst/>
                        </a:prstGeom>
                        <a:solidFill>
                          <a:sysClr val="window" lastClr="FFFFFF"/>
                        </a:solidFill>
                        <a:ln w="6350">
                          <a:noFill/>
                        </a:ln>
                      </p:spPr>
                      <p:txBody>
                        <a:bodyPr rot="0" spcFirstLastPara="0" vert="horz" wrap="square" lIns="91440" tIns="45720" rIns="91440" bIns="45720" numCol="1" spcCol="0" rtlCol="0" fromWordArt="0" anchor="t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1100" b="1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Volume </a:t>
                          </a: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1100" b="1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280 ml</a:t>
                          </a:r>
                          <a:endParaRPr kumimoji="0" lang="en-GB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</p:grpSp>
                  <p:sp>
                    <p:nvSpPr>
                      <p:cNvPr id="7191" name="TextBox 7190">
                        <a:extLst>
                          <a:ext uri="{FF2B5EF4-FFF2-40B4-BE49-F238E27FC236}">
                            <a16:creationId xmlns:a16="http://schemas.microsoft.com/office/drawing/2014/main" id="{20E35338-03DB-C3C2-8467-D427F379B324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275266" y="2057736"/>
                        <a:ext cx="3189751" cy="294183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0" marR="0" lvl="0" indent="0" defTabSz="914400" eaLnBrk="1" fontAlgn="auto" latinLnBrk="0" hangingPunct="1">
                          <a:lnSpc>
                            <a:spcPct val="115000"/>
                          </a:lnSpc>
                          <a:spcBef>
                            <a:spcPts val="0"/>
                          </a:spcBef>
                          <a:spcAft>
                            <a:spcPts val="100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GB" sz="12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PLATELET APHERESIS LD</a:t>
                        </a:r>
                        <a:endParaRPr kumimoji="0" lang="en-GB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endParaRPr>
                      </a:p>
                    </p:txBody>
                  </p:sp>
                  <p:sp>
                    <p:nvSpPr>
                      <p:cNvPr id="7192" name="TextBox 7191">
                        <a:extLst>
                          <a:ext uri="{FF2B5EF4-FFF2-40B4-BE49-F238E27FC236}">
                            <a16:creationId xmlns:a16="http://schemas.microsoft.com/office/drawing/2014/main" id="{243DA6D6-742C-3F48-575B-F9F93D1C499F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283550" y="2365851"/>
                        <a:ext cx="2525521" cy="26058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0" marR="0" lvl="0" indent="0" defTabSz="914400" eaLnBrk="1" fontAlgn="auto" latinLnBrk="0" hangingPunct="1">
                          <a:lnSpc>
                            <a:spcPct val="115000"/>
                          </a:lnSpc>
                          <a:spcBef>
                            <a:spcPts val="0"/>
                          </a:spcBef>
                          <a:spcAft>
                            <a:spcPts val="100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GB" sz="10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STORE AT 22</a:t>
                        </a:r>
                        <a:r>
                          <a:rPr kumimoji="0" lang="en-GB" sz="1000" b="1" i="0" u="none" strike="noStrike" kern="0" cap="none" spc="0" normalizeH="0" baseline="3000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O</a:t>
                        </a:r>
                        <a:r>
                          <a:rPr kumimoji="0" lang="en-GB" sz="10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C +/- 2</a:t>
                        </a:r>
                        <a:r>
                          <a:rPr kumimoji="0" lang="en-GB" sz="1000" b="1" i="0" u="none" strike="noStrike" kern="0" cap="none" spc="0" normalizeH="0" baseline="3000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O</a:t>
                        </a:r>
                        <a:r>
                          <a:rPr kumimoji="0" lang="en-GB" sz="10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C with agitation</a:t>
                        </a:r>
                        <a:endParaRPr kumimoji="0" lang="en-GB" sz="4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endParaRPr>
                      </a:p>
                    </p:txBody>
                  </p:sp>
                  <p:sp>
                    <p:nvSpPr>
                      <p:cNvPr id="7193" name="TextBox 7192">
                        <a:extLst>
                          <a:ext uri="{FF2B5EF4-FFF2-40B4-BE49-F238E27FC236}">
                            <a16:creationId xmlns:a16="http://schemas.microsoft.com/office/drawing/2014/main" id="{255EAFCD-0223-7E6F-B466-9650DCFEB8C6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275266" y="2603212"/>
                        <a:ext cx="2896462" cy="793230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0" marR="0" lvl="0" indent="0" defTabSz="914400" eaLnBrk="1" fontAlgn="auto" latinLnBrk="0" hangingPunct="1">
                          <a:lnSpc>
                            <a:spcPct val="115000"/>
                          </a:lnSpc>
                          <a:spcBef>
                            <a:spcPts val="0"/>
                          </a:spcBef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GB" sz="8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This component must not be used if there are visible signs of deterioration.</a:t>
                        </a:r>
                      </a:p>
                      <a:p>
                        <a:pPr marL="0" marR="0" lvl="0" indent="0" defTabSz="914400" eaLnBrk="1" fontAlgn="auto" latinLnBrk="0" hangingPunct="1">
                          <a:lnSpc>
                            <a:spcPct val="115000"/>
                          </a:lnSpc>
                          <a:spcBef>
                            <a:spcPts val="0"/>
                          </a:spcBef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lang="en-GB" sz="800" b="1" kern="0" dirty="0">
                            <a:solidFill>
                              <a:sysClr val="windowText" lastClr="000000"/>
                            </a:solidFill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This component must be administered through a suitable transfusion set incorporating a 170mm filter</a:t>
                        </a:r>
                      </a:p>
                      <a:p>
                        <a:pPr marL="0" marR="0" lvl="0" indent="0" defTabSz="914400" eaLnBrk="1" fontAlgn="auto" latinLnBrk="0" hangingPunct="1">
                          <a:lnSpc>
                            <a:spcPct val="115000"/>
                          </a:lnSpc>
                          <a:spcBef>
                            <a:spcPts val="0"/>
                          </a:spcBef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GB" sz="8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This component may transmit infection </a:t>
                        </a:r>
                        <a:endParaRPr kumimoji="0" lang="en-GB" sz="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endParaRPr>
                      </a:p>
                    </p:txBody>
                  </p:sp>
                </p:grpSp>
                <p:pic>
                  <p:nvPicPr>
                    <p:cNvPr id="7189" name="Picture 6" descr="Barcode">
                      <a:extLst>
                        <a:ext uri="{FF2B5EF4-FFF2-40B4-BE49-F238E27FC236}">
                          <a16:creationId xmlns:a16="http://schemas.microsoft.com/office/drawing/2014/main" id="{73173A29-45F7-E8A0-A3F8-E87B9FD2DF56}"/>
                        </a:ext>
                      </a:extLst>
                    </p:cNvPr>
                    <p:cNvPicPr>
                      <a:picLocks noChangeAspect="1" noChangeArrowheads="1"/>
                    </p:cNvPicPr>
                    <p:nvPr/>
                  </p:nvPicPr>
                  <p:blipFill rotWithShape="1">
                    <a:blip r:embed="rId7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 b="24524"/>
                    <a:stretch>
                      <a:fillRect/>
                    </a:stretch>
                  </p:blipFill>
                  <p:spPr bwMode="auto">
                    <a:xfrm>
                      <a:off x="3249014" y="4258753"/>
                      <a:ext cx="2104386" cy="645658"/>
                    </a:xfrm>
                    <a:prstGeom prst="rect">
                      <a:avLst/>
                    </a:prstGeom>
                    <a:noFill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</p:pic>
              </p:grpSp>
            </p:grpSp>
            <p:sp>
              <p:nvSpPr>
                <p:cNvPr id="7181" name="Rectangle 7180">
                  <a:extLst>
                    <a:ext uri="{FF2B5EF4-FFF2-40B4-BE49-F238E27FC236}">
                      <a16:creationId xmlns:a16="http://schemas.microsoft.com/office/drawing/2014/main" id="{02FFA62B-EA58-F051-0E5E-88FB76AA84D9}"/>
                    </a:ext>
                  </a:extLst>
                </p:cNvPr>
                <p:cNvSpPr/>
                <p:nvPr/>
              </p:nvSpPr>
              <p:spPr>
                <a:xfrm>
                  <a:off x="3773078" y="1769065"/>
                  <a:ext cx="1545348" cy="2215991"/>
                </a:xfrm>
                <a:prstGeom prst="rect">
                  <a:avLst/>
                </a:prstGeom>
                <a:noFill/>
              </p:spPr>
              <p:txBody>
                <a:bodyPr wrap="square" lIns="91440" tIns="45720" rIns="91440" bIns="45720">
                  <a:spAutoFit/>
                </a:bodyPr>
                <a:lstStyle/>
                <a:p>
                  <a:pPr algn="ctr"/>
                  <a:r>
                    <a:rPr lang="en-US" sz="13800" dirty="0">
                      <a:ln w="0"/>
                      <a:effectLst>
                        <a:outerShdw blurRad="38100" dist="19050" dir="2700000" algn="tl" rotWithShape="0">
                          <a:schemeClr val="dk1">
                            <a:alpha val="40000"/>
                          </a:schemeClr>
                        </a:outerShdw>
                      </a:effectLst>
                    </a:rPr>
                    <a:t>A</a:t>
                  </a:r>
                </a:p>
              </p:txBody>
            </p:sp>
          </p:grpSp>
          <p:pic>
            <p:nvPicPr>
              <p:cNvPr id="7179" name="Picture 2" descr="Barcode">
                <a:extLst>
                  <a:ext uri="{FF2B5EF4-FFF2-40B4-BE49-F238E27FC236}">
                    <a16:creationId xmlns:a16="http://schemas.microsoft.com/office/drawing/2014/main" id="{D635DB95-FA28-0517-F34A-1AC67FDDF51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3600" b="24524"/>
              <a:stretch>
                <a:fillRect/>
              </a:stretch>
            </p:blipFill>
            <p:spPr bwMode="auto">
              <a:xfrm>
                <a:off x="4142131" y="1600550"/>
                <a:ext cx="1127770" cy="43712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5126" name="Picture 6" descr="Barcode">
              <a:extLst>
                <a:ext uri="{FF2B5EF4-FFF2-40B4-BE49-F238E27FC236}">
                  <a16:creationId xmlns:a16="http://schemas.microsoft.com/office/drawing/2014/main" id="{292471F8-C9A8-75D2-4209-B6A1FB6F7376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5202"/>
            <a:stretch>
              <a:fillRect/>
            </a:stretch>
          </p:blipFill>
          <p:spPr bwMode="auto">
            <a:xfrm>
              <a:off x="10041231" y="1082865"/>
              <a:ext cx="1127770" cy="41759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6A74EFA2-54C1-AAF4-28A6-0C60854006C2}"/>
              </a:ext>
            </a:extLst>
          </p:cNvPr>
          <p:cNvSpPr txBox="1"/>
          <p:nvPr/>
        </p:nvSpPr>
        <p:spPr>
          <a:xfrm>
            <a:off x="365760" y="100584"/>
            <a:ext cx="662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Major Haemorrhage Simulation Toolkit – Blood component bags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AE23898D-BB29-3FFF-F94A-4BF0BB618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84C6-88A8-4C85-A3D1-A6A3B0F06222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34701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419A0A-E95C-5662-E2DA-FDFFBDB7C0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61429C-BF4B-5B12-2B31-5D0903126D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89909" y="2466253"/>
            <a:ext cx="7412182" cy="19254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11500" dirty="0"/>
              <a:t>B Neg </a:t>
            </a:r>
            <a:r>
              <a:rPr lang="en-GB" sz="11500" dirty="0" err="1"/>
              <a:t>Plts</a:t>
            </a:r>
            <a:endParaRPr lang="en-GB" sz="115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CF935F3-2864-D100-96F0-AEB0BA447B76}"/>
              </a:ext>
            </a:extLst>
          </p:cNvPr>
          <p:cNvSpPr txBox="1"/>
          <p:nvPr/>
        </p:nvSpPr>
        <p:spPr>
          <a:xfrm>
            <a:off x="365760" y="100584"/>
            <a:ext cx="662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Major Haemorrhage Simulation Toolkit – Blood component bags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0AC4E1-67F8-80E8-FA19-483AEAFCB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84C6-88A8-4C85-A3D1-A6A3B0F06222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37624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9779B4-C1C5-C7F3-9B27-3C68E8AE63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20AC7E3F-91FE-B2CA-05CF-BF47A9D427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4518" y="3549424"/>
            <a:ext cx="1890231" cy="63007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5531741-9FF5-8DEF-1504-8B82489AF3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9688" y="3549424"/>
            <a:ext cx="1890231" cy="630078"/>
          </a:xfrm>
          <a:prstGeom prst="rect">
            <a:avLst/>
          </a:prstGeom>
        </p:spPr>
      </p:pic>
      <p:sp>
        <p:nvSpPr>
          <p:cNvPr id="11" name="Text Box 27">
            <a:extLst>
              <a:ext uri="{FF2B5EF4-FFF2-40B4-BE49-F238E27FC236}">
                <a16:creationId xmlns:a16="http://schemas.microsoft.com/office/drawing/2014/main" id="{C74D2C61-67BD-F4E9-30F7-E40824C91B62}"/>
              </a:ext>
            </a:extLst>
          </p:cNvPr>
          <p:cNvSpPr txBox="1"/>
          <p:nvPr/>
        </p:nvSpPr>
        <p:spPr>
          <a:xfrm>
            <a:off x="369702" y="4169435"/>
            <a:ext cx="2533805" cy="1190947"/>
          </a:xfrm>
          <a:prstGeom prst="rect">
            <a:avLst/>
          </a:prstGeom>
          <a:solidFill>
            <a:sysClr val="window" lastClr="FFFFFF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Calibri" panose="020F0502020204030204" pitchFamily="34" charset="0"/>
                <a:cs typeface="Times New Roman" panose="02020603050405020304" pitchFamily="18" charset="0"/>
              </a:rPr>
              <a:t>This component was collected in </a:t>
            </a:r>
            <a:r>
              <a:rPr lang="en-GB" sz="800" kern="0" dirty="0">
                <a:solidFill>
                  <a:sysClr val="windowText" lastClr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ACD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Calibri" panose="020F0502020204030204" pitchFamily="34" charset="0"/>
                <a:cs typeface="Times New Roman" panose="02020603050405020304" pitchFamily="18" charset="0"/>
              </a:rPr>
              <a:t> anticoagulant.</a:t>
            </a:r>
          </a:p>
          <a:p>
            <a:pPr lvl="0">
              <a:lnSpc>
                <a:spcPct val="115000"/>
              </a:lnSpc>
              <a:defRPr/>
            </a:pPr>
            <a:r>
              <a:rPr lang="en-GB" sz="800" dirty="0"/>
              <a:t>Suspended in donor plasma 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highlight>
                  <a:srgbClr val="FFFF00"/>
                </a:highlight>
                <a:uLnTx/>
                <a:uFillTx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kumimoji="0" lang="en-GB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kumimoji="0" lang="en-GB" sz="11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highlight>
                <a:srgbClr val="FFFF00"/>
              </a:highlight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Text Box 27">
            <a:extLst>
              <a:ext uri="{FF2B5EF4-FFF2-40B4-BE49-F238E27FC236}">
                <a16:creationId xmlns:a16="http://schemas.microsoft.com/office/drawing/2014/main" id="{D3E890B0-0E03-E959-547B-79FD1EC78016}"/>
              </a:ext>
            </a:extLst>
          </p:cNvPr>
          <p:cNvSpPr txBox="1"/>
          <p:nvPr/>
        </p:nvSpPr>
        <p:spPr>
          <a:xfrm>
            <a:off x="6433053" y="4156189"/>
            <a:ext cx="2533805" cy="1190947"/>
          </a:xfrm>
          <a:prstGeom prst="rect">
            <a:avLst/>
          </a:prstGeom>
          <a:solidFill>
            <a:sysClr val="window" lastClr="FFFFFF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Calibri" panose="020F0502020204030204" pitchFamily="34" charset="0"/>
                <a:cs typeface="Times New Roman" panose="02020603050405020304" pitchFamily="18" charset="0"/>
              </a:rPr>
              <a:t>This component was collected in </a:t>
            </a:r>
            <a:r>
              <a:rPr lang="en-GB" sz="800" kern="0" dirty="0">
                <a:solidFill>
                  <a:sysClr val="windowText" lastClr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ACD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Calibri" panose="020F0502020204030204" pitchFamily="34" charset="0"/>
                <a:cs typeface="Times New Roman" panose="02020603050405020304" pitchFamily="18" charset="0"/>
              </a:rPr>
              <a:t> anticoagulant.</a:t>
            </a:r>
          </a:p>
          <a:p>
            <a:pPr lvl="0">
              <a:lnSpc>
                <a:spcPct val="115000"/>
              </a:lnSpc>
              <a:defRPr/>
            </a:pPr>
            <a:r>
              <a:rPr lang="en-GB" sz="800" dirty="0"/>
              <a:t>Suspended in donor plasma 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highlight>
                  <a:srgbClr val="FFFF00"/>
                </a:highlight>
                <a:uLnTx/>
                <a:uFillTx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kumimoji="0" lang="en-GB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kumimoji="0" lang="en-GB" sz="11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highlight>
                <a:srgbClr val="FFFF00"/>
              </a:highlight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5AC497E0-01D7-87A6-3FED-06E2D6A587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4518" y="408930"/>
            <a:ext cx="2781688" cy="57158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1776D045-84CD-5EAF-7665-C91B205FB97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27698" y="446735"/>
            <a:ext cx="2876951" cy="562053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242C06C1-C487-6742-DA03-C9501ADC0F7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3269" y="961541"/>
            <a:ext cx="3105583" cy="914528"/>
          </a:xfrm>
          <a:prstGeom prst="rect">
            <a:avLst/>
          </a:prstGeom>
        </p:spPr>
      </p:pic>
      <p:pic>
        <p:nvPicPr>
          <p:cNvPr id="2050" name="Picture 2" descr="Barcode">
            <a:extLst>
              <a:ext uri="{FF2B5EF4-FFF2-40B4-BE49-F238E27FC236}">
                <a16:creationId xmlns:a16="http://schemas.microsoft.com/office/drawing/2014/main" id="{7C18DF12-E4B5-DF26-AC5A-7F5144BCC1C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861"/>
          <a:stretch>
            <a:fillRect/>
          </a:stretch>
        </p:blipFill>
        <p:spPr bwMode="auto">
          <a:xfrm>
            <a:off x="6503016" y="1021735"/>
            <a:ext cx="3048657" cy="7899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B0BB2CD2-1CE9-4312-5051-E4CEEC0571FE}"/>
              </a:ext>
            </a:extLst>
          </p:cNvPr>
          <p:cNvGrpSpPr/>
          <p:nvPr/>
        </p:nvGrpSpPr>
        <p:grpSpPr>
          <a:xfrm>
            <a:off x="325709" y="382904"/>
            <a:ext cx="5770291" cy="6092192"/>
            <a:chOff x="325709" y="382904"/>
            <a:chExt cx="5770291" cy="6092192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91209FA8-2AE9-C341-0C02-CA253430D775}"/>
                </a:ext>
              </a:extLst>
            </p:cNvPr>
            <p:cNvGrpSpPr/>
            <p:nvPr/>
          </p:nvGrpSpPr>
          <p:grpSpPr>
            <a:xfrm>
              <a:off x="325709" y="382904"/>
              <a:ext cx="5770291" cy="6092192"/>
              <a:chOff x="325709" y="382904"/>
              <a:chExt cx="5770291" cy="6092192"/>
            </a:xfrm>
          </p:grpSpPr>
          <p:grpSp>
            <p:nvGrpSpPr>
              <p:cNvPr id="9" name="Group 8">
                <a:extLst>
                  <a:ext uri="{FF2B5EF4-FFF2-40B4-BE49-F238E27FC236}">
                    <a16:creationId xmlns:a16="http://schemas.microsoft.com/office/drawing/2014/main" id="{97D60F08-568F-F7AA-2A5A-09D3EF07F97E}"/>
                  </a:ext>
                </a:extLst>
              </p:cNvPr>
              <p:cNvGrpSpPr/>
              <p:nvPr/>
            </p:nvGrpSpPr>
            <p:grpSpPr>
              <a:xfrm>
                <a:off x="325709" y="382904"/>
                <a:ext cx="5770291" cy="6092192"/>
                <a:chOff x="146457" y="290945"/>
                <a:chExt cx="5770291" cy="6092192"/>
              </a:xfrm>
            </p:grpSpPr>
            <p:sp>
              <p:nvSpPr>
                <p:cNvPr id="21" name="TextBox 20">
                  <a:extLst>
                    <a:ext uri="{FF2B5EF4-FFF2-40B4-BE49-F238E27FC236}">
                      <a16:creationId xmlns:a16="http://schemas.microsoft.com/office/drawing/2014/main" id="{C930E0BB-2956-7783-C520-1C558B7C66AE}"/>
                    </a:ext>
                  </a:extLst>
                </p:cNvPr>
                <p:cNvSpPr txBox="1"/>
                <p:nvPr/>
              </p:nvSpPr>
              <p:spPr>
                <a:xfrm>
                  <a:off x="3232430" y="5344883"/>
                  <a:ext cx="2684318" cy="71891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NEG: HT, K 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NBS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Date Bled: 22 June 2025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grpSp>
              <p:nvGrpSpPr>
                <p:cNvPr id="23" name="Group 22">
                  <a:extLst>
                    <a:ext uri="{FF2B5EF4-FFF2-40B4-BE49-F238E27FC236}">
                      <a16:creationId xmlns:a16="http://schemas.microsoft.com/office/drawing/2014/main" id="{961746E7-F56B-B15B-7CF6-E815CD73B548}"/>
                    </a:ext>
                  </a:extLst>
                </p:cNvPr>
                <p:cNvGrpSpPr/>
                <p:nvPr/>
              </p:nvGrpSpPr>
              <p:grpSpPr>
                <a:xfrm>
                  <a:off x="146457" y="290945"/>
                  <a:ext cx="5307736" cy="6092192"/>
                  <a:chOff x="146457" y="290945"/>
                  <a:chExt cx="5307736" cy="6092192"/>
                </a:xfrm>
              </p:grpSpPr>
              <p:sp>
                <p:nvSpPr>
                  <p:cNvPr id="26" name="Rectangle 25">
                    <a:extLst>
                      <a:ext uri="{FF2B5EF4-FFF2-40B4-BE49-F238E27FC236}">
                        <a16:creationId xmlns:a16="http://schemas.microsoft.com/office/drawing/2014/main" id="{6A04216F-5BA8-2FF0-D4B0-A04DB69F636D}"/>
                      </a:ext>
                    </a:extLst>
                  </p:cNvPr>
                  <p:cNvSpPr/>
                  <p:nvPr/>
                </p:nvSpPr>
                <p:spPr>
                  <a:xfrm>
                    <a:off x="3230348" y="3504602"/>
                    <a:ext cx="2123052" cy="402213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GB" sz="2400" b="1" dirty="0"/>
                      <a:t>Rh D Negative</a:t>
                    </a:r>
                  </a:p>
                </p:txBody>
              </p:sp>
              <p:sp>
                <p:nvSpPr>
                  <p:cNvPr id="27" name="TextBox 26">
                    <a:extLst>
                      <a:ext uri="{FF2B5EF4-FFF2-40B4-BE49-F238E27FC236}">
                        <a16:creationId xmlns:a16="http://schemas.microsoft.com/office/drawing/2014/main" id="{05143D74-A50F-82E7-9FBA-70ED25B8E200}"/>
                      </a:ext>
                    </a:extLst>
                  </p:cNvPr>
                  <p:cNvSpPr txBox="1"/>
                  <p:nvPr/>
                </p:nvSpPr>
                <p:spPr>
                  <a:xfrm>
                    <a:off x="3129554" y="3933655"/>
                    <a:ext cx="2324639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sz="1200" b="1" dirty="0"/>
                      <a:t>Expiry Date: </a:t>
                    </a:r>
                    <a:r>
                      <a:rPr lang="en-GB" sz="1400" dirty="0"/>
                      <a:t>25 - May- 2065</a:t>
                    </a:r>
                  </a:p>
                </p:txBody>
              </p:sp>
              <p:sp>
                <p:nvSpPr>
                  <p:cNvPr id="46" name="TextBox 45">
                    <a:extLst>
                      <a:ext uri="{FF2B5EF4-FFF2-40B4-BE49-F238E27FC236}">
                        <a16:creationId xmlns:a16="http://schemas.microsoft.com/office/drawing/2014/main" id="{3A368292-B352-F7A1-0F06-8034D00AB0C2}"/>
                      </a:ext>
                    </a:extLst>
                  </p:cNvPr>
                  <p:cNvSpPr txBox="1"/>
                  <p:nvPr/>
                </p:nvSpPr>
                <p:spPr>
                  <a:xfrm>
                    <a:off x="3318663" y="4934716"/>
                    <a:ext cx="2019378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sz="1400" b="1" dirty="0"/>
                      <a:t>Additional Information</a:t>
                    </a:r>
                  </a:p>
                </p:txBody>
              </p:sp>
              <p:grpSp>
                <p:nvGrpSpPr>
                  <p:cNvPr id="29" name="Group 28">
                    <a:extLst>
                      <a:ext uri="{FF2B5EF4-FFF2-40B4-BE49-F238E27FC236}">
                        <a16:creationId xmlns:a16="http://schemas.microsoft.com/office/drawing/2014/main" id="{F498D698-0090-FEAB-10C5-8EF3360D606F}"/>
                      </a:ext>
                    </a:extLst>
                  </p:cNvPr>
                  <p:cNvGrpSpPr/>
                  <p:nvPr/>
                </p:nvGrpSpPr>
                <p:grpSpPr>
                  <a:xfrm>
                    <a:off x="146457" y="290945"/>
                    <a:ext cx="5307736" cy="6092192"/>
                    <a:chOff x="146457" y="290945"/>
                    <a:chExt cx="5307736" cy="6092192"/>
                  </a:xfrm>
                </p:grpSpPr>
                <p:grpSp>
                  <p:nvGrpSpPr>
                    <p:cNvPr id="31" name="Group 30">
                      <a:extLst>
                        <a:ext uri="{FF2B5EF4-FFF2-40B4-BE49-F238E27FC236}">
                          <a16:creationId xmlns:a16="http://schemas.microsoft.com/office/drawing/2014/main" id="{D9B66EA1-153B-BE7F-DD72-62C586A565D1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46457" y="290945"/>
                      <a:ext cx="5307736" cy="6092192"/>
                      <a:chOff x="197428" y="290945"/>
                      <a:chExt cx="5307736" cy="6092192"/>
                    </a:xfrm>
                  </p:grpSpPr>
                  <p:sp>
                    <p:nvSpPr>
                      <p:cNvPr id="35" name="Rectangle 34">
                        <a:extLst>
                          <a:ext uri="{FF2B5EF4-FFF2-40B4-BE49-F238E27FC236}">
                            <a16:creationId xmlns:a16="http://schemas.microsoft.com/office/drawing/2014/main" id="{9FDEC59F-594B-DF12-C603-932920B100F7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97428" y="290945"/>
                        <a:ext cx="5307736" cy="6092192"/>
                      </a:xfrm>
                      <a:prstGeom prst="rect">
                        <a:avLst/>
                      </a:prstGeom>
                      <a:noFill/>
                      <a:ln w="12700" cap="flat" cmpd="sng" algn="ctr">
                        <a:solidFill>
                          <a:sysClr val="windowText" lastClr="000000"/>
                        </a:solidFill>
                        <a:prstDash val="solid"/>
                        <a:miter lim="800000"/>
                      </a:ln>
                      <a:effectLst/>
                    </p:spPr>
                    <p:txBody>
                      <a:bodyPr rot="0" spcFirstLastPara="0" vert="horz" wrap="square" lIns="91440" tIns="45720" rIns="91440" bIns="45720" numCol="1" spcCol="0" rtlCol="0" fromWordArt="0" anchor="ctr" anchorCtr="0" forceAA="0" compatLnSpc="1">
                        <a:prstTxWarp prst="textNoShape">
                          <a:avLst/>
                        </a:prstTxWarp>
                        <a:noAutofit/>
                      </a:bodyPr>
                      <a:lstStyle/>
                      <a:p>
                        <a:pPr marL="0" marR="0" lvl="0" indent="0" defTabSz="91440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GB" sz="18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ysClr val="window" lastClr="FFFFFF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endParaRPr>
                      </a:p>
                    </p:txBody>
                  </p:sp>
                  <p:sp>
                    <p:nvSpPr>
                      <p:cNvPr id="40" name="Text Box 3">
                        <a:extLst>
                          <a:ext uri="{FF2B5EF4-FFF2-40B4-BE49-F238E27FC236}">
                            <a16:creationId xmlns:a16="http://schemas.microsoft.com/office/drawing/2014/main" id="{93C0E172-B312-1655-B290-CA6430399F8C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2216468" y="3576489"/>
                        <a:ext cx="778984" cy="474493"/>
                      </a:xfrm>
                      <a:prstGeom prst="rect">
                        <a:avLst/>
                      </a:prstGeom>
                      <a:solidFill>
                        <a:sysClr val="window" lastClr="FFFFFF"/>
                      </a:solidFill>
                      <a:ln w="6350">
                        <a:noFill/>
                      </a:ln>
                    </p:spPr>
                    <p:txBody>
                      <a:bodyPr rot="0" spcFirstLastPara="0" vert="horz" wrap="square" lIns="91440" tIns="45720" rIns="91440" bIns="45720" numCol="1" spcCol="0" rtlCol="0" fromWordArt="0" anchor="t" anchorCtr="0" forceAA="0" compatLnSpc="1">
                        <a:prstTxWarp prst="textNoShape">
                          <a:avLst/>
                        </a:prstTxWarp>
                        <a:noAutofit/>
                      </a:bodyPr>
                      <a:lstStyle/>
                      <a:p>
                        <a:pPr marL="0" marR="0" lvl="0" indent="0" defTabSz="914400" eaLnBrk="1" fontAlgn="auto" latinLnBrk="0" hangingPunct="1">
                          <a:lnSpc>
                            <a:spcPct val="115000"/>
                          </a:lnSpc>
                          <a:spcBef>
                            <a:spcPts val="0"/>
                          </a:spcBef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GB" sz="11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Volume </a:t>
                        </a:r>
                      </a:p>
                      <a:p>
                        <a:pPr marL="0" marR="0" lvl="0" indent="0" defTabSz="914400" eaLnBrk="1" fontAlgn="auto" latinLnBrk="0" hangingPunct="1">
                          <a:lnSpc>
                            <a:spcPct val="115000"/>
                          </a:lnSpc>
                          <a:spcBef>
                            <a:spcPts val="0"/>
                          </a:spcBef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GB" sz="11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280 ml</a:t>
                        </a:r>
                        <a:endParaRPr kumimoji="0" lang="en-GB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endParaRPr>
                      </a:p>
                    </p:txBody>
                  </p:sp>
                </p:grpSp>
                <p:sp>
                  <p:nvSpPr>
                    <p:cNvPr id="32" name="TextBox 31">
                      <a:extLst>
                        <a:ext uri="{FF2B5EF4-FFF2-40B4-BE49-F238E27FC236}">
                          <a16:creationId xmlns:a16="http://schemas.microsoft.com/office/drawing/2014/main" id="{44E0100A-18E7-DB50-C232-03989F3C9F1B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75266" y="2057736"/>
                      <a:ext cx="3189751" cy="294183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PLATELET APHERESIS LD</a:t>
                      </a:r>
                      <a:endParaRPr kumimoji="0" lang="en-GB" sz="2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33" name="TextBox 32">
                      <a:extLst>
                        <a:ext uri="{FF2B5EF4-FFF2-40B4-BE49-F238E27FC236}">
                          <a16:creationId xmlns:a16="http://schemas.microsoft.com/office/drawing/2014/main" id="{6DCC8944-2E55-44D8-6578-22E668882AB5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83551" y="2365851"/>
                      <a:ext cx="2440704" cy="260584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STORE AT 22</a:t>
                      </a:r>
                      <a:r>
                        <a:rPr kumimoji="0" lang="en-GB" sz="1000" b="1" i="0" u="none" strike="noStrike" kern="0" cap="none" spc="0" normalizeH="0" baseline="3000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kumimoji="0" lang="en-GB" sz="1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 +/- 2</a:t>
                      </a:r>
                      <a:r>
                        <a:rPr kumimoji="0" lang="en-GB" sz="1000" b="1" i="0" u="none" strike="noStrike" kern="0" cap="none" spc="0" normalizeH="0" baseline="3000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kumimoji="0" lang="en-GB" sz="1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 with agitation </a:t>
                      </a:r>
                      <a:endParaRPr kumimoji="0" lang="en-GB" sz="4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34" name="TextBox 33">
                      <a:extLst>
                        <a:ext uri="{FF2B5EF4-FFF2-40B4-BE49-F238E27FC236}">
                          <a16:creationId xmlns:a16="http://schemas.microsoft.com/office/drawing/2014/main" id="{2A32F718-1405-F4F0-3F5B-AE4FB98E367D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75266" y="2603212"/>
                      <a:ext cx="2896462" cy="793230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must not be used if there are visible signs of deterioration.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0" dirty="0">
                          <a:solidFill>
                            <a:sysClr val="windowText" lastClr="000000"/>
                          </a:solidFill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must be administered through a suitable transfusion set incorporating a 170mm filter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may transmit infection </a:t>
                      </a:r>
                      <a:endParaRPr kumimoji="0" lang="en-GB" sz="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</p:grpSp>
              <p:pic>
                <p:nvPicPr>
                  <p:cNvPr id="30" name="Picture 6" descr="Barcode">
                    <a:extLst>
                      <a:ext uri="{FF2B5EF4-FFF2-40B4-BE49-F238E27FC236}">
                        <a16:creationId xmlns:a16="http://schemas.microsoft.com/office/drawing/2014/main" id="{81EFF46F-7BE9-4043-7AC6-8FDDE3C3808C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7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b="24524"/>
                  <a:stretch>
                    <a:fillRect/>
                  </a:stretch>
                </p:blipFill>
                <p:spPr bwMode="auto">
                  <a:xfrm>
                    <a:off x="3249014" y="4258753"/>
                    <a:ext cx="2104386" cy="645658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</p:grpSp>
          </p:grp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88104B81-7CC9-D3AF-50EC-32C93FEE4CA1}"/>
                  </a:ext>
                </a:extLst>
              </p:cNvPr>
              <p:cNvSpPr/>
              <p:nvPr/>
            </p:nvSpPr>
            <p:spPr>
              <a:xfrm>
                <a:off x="3773078" y="1769065"/>
                <a:ext cx="1545348" cy="2215991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</a:bodyPr>
              <a:lstStyle/>
              <a:p>
                <a:pPr algn="ctr"/>
                <a:r>
                  <a:rPr lang="en-US" sz="13800" b="1" cap="none" spc="0" dirty="0">
                    <a:ln w="38100">
                      <a:solidFill>
                        <a:schemeClr val="tx1"/>
                      </a:solidFill>
                      <a:prstDash val="solid"/>
                    </a:ln>
                    <a:solidFill>
                      <a:srgbClr val="FFFFFF"/>
                    </a:solidFill>
                    <a:effectLst>
                      <a:outerShdw blurRad="38100" dist="22860" dir="5400000" algn="tl" rotWithShape="0">
                        <a:srgbClr val="000000">
                          <a:alpha val="30000"/>
                        </a:srgbClr>
                      </a:outerShdw>
                    </a:effectLst>
                  </a:rPr>
                  <a:t>B</a:t>
                </a:r>
              </a:p>
            </p:txBody>
          </p:sp>
        </p:grpSp>
        <p:pic>
          <p:nvPicPr>
            <p:cNvPr id="4" name="Picture 3" descr="Barcode">
              <a:extLst>
                <a:ext uri="{FF2B5EF4-FFF2-40B4-BE49-F238E27FC236}">
                  <a16:creationId xmlns:a16="http://schemas.microsoft.com/office/drawing/2014/main" id="{E60E1F0E-4165-0D4D-62A7-A779BDE67BA6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43493"/>
            <a:stretch>
              <a:fillRect/>
            </a:stretch>
          </p:blipFill>
          <p:spPr bwMode="auto">
            <a:xfrm>
              <a:off x="4138443" y="1558623"/>
              <a:ext cx="1124619" cy="40221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2" name="Picture 4" descr="Barcode">
              <a:extLst>
                <a:ext uri="{FF2B5EF4-FFF2-40B4-BE49-F238E27FC236}">
                  <a16:creationId xmlns:a16="http://schemas.microsoft.com/office/drawing/2014/main" id="{6ED80B26-FEB0-2C05-D1AE-90FC30EDEBCB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4861"/>
            <a:stretch>
              <a:fillRect/>
            </a:stretch>
          </p:blipFill>
          <p:spPr bwMode="auto">
            <a:xfrm>
              <a:off x="4126395" y="1047513"/>
              <a:ext cx="1136667" cy="42281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D905A10C-1310-5766-601C-F10F91506833}"/>
              </a:ext>
            </a:extLst>
          </p:cNvPr>
          <p:cNvGrpSpPr/>
          <p:nvPr/>
        </p:nvGrpSpPr>
        <p:grpSpPr>
          <a:xfrm>
            <a:off x="6334077" y="382904"/>
            <a:ext cx="5768209" cy="6092192"/>
            <a:chOff x="6334077" y="382904"/>
            <a:chExt cx="5768209" cy="6092192"/>
          </a:xfrm>
        </p:grpSpPr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1AFB81C3-5ACD-A0B2-85C4-7C103F92CB94}"/>
                </a:ext>
              </a:extLst>
            </p:cNvPr>
            <p:cNvGrpSpPr/>
            <p:nvPr/>
          </p:nvGrpSpPr>
          <p:grpSpPr>
            <a:xfrm>
              <a:off x="6334077" y="382904"/>
              <a:ext cx="5768209" cy="6092192"/>
              <a:chOff x="325709" y="382904"/>
              <a:chExt cx="5768209" cy="6092192"/>
            </a:xfrm>
          </p:grpSpPr>
          <p:grpSp>
            <p:nvGrpSpPr>
              <p:cNvPr id="50" name="Group 49">
                <a:extLst>
                  <a:ext uri="{FF2B5EF4-FFF2-40B4-BE49-F238E27FC236}">
                    <a16:creationId xmlns:a16="http://schemas.microsoft.com/office/drawing/2014/main" id="{0F2FD89A-F079-8932-5EE3-FF4FBAA66C81}"/>
                  </a:ext>
                </a:extLst>
              </p:cNvPr>
              <p:cNvGrpSpPr/>
              <p:nvPr/>
            </p:nvGrpSpPr>
            <p:grpSpPr>
              <a:xfrm>
                <a:off x="325709" y="382904"/>
                <a:ext cx="5768209" cy="6092192"/>
                <a:chOff x="146457" y="290945"/>
                <a:chExt cx="5768209" cy="6092192"/>
              </a:xfrm>
            </p:grpSpPr>
            <p:sp>
              <p:nvSpPr>
                <p:cNvPr id="59" name="TextBox 58">
                  <a:extLst>
                    <a:ext uri="{FF2B5EF4-FFF2-40B4-BE49-F238E27FC236}">
                      <a16:creationId xmlns:a16="http://schemas.microsoft.com/office/drawing/2014/main" id="{CED3DEF5-9C47-B10D-329B-AF19FB7DDD25}"/>
                    </a:ext>
                  </a:extLst>
                </p:cNvPr>
                <p:cNvSpPr txBox="1"/>
                <p:nvPr/>
              </p:nvSpPr>
              <p:spPr>
                <a:xfrm>
                  <a:off x="3230348" y="5318185"/>
                  <a:ext cx="2684318" cy="71891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NEG: HT, K 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NBS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Date Bled: 22 June 2025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grpSp>
              <p:nvGrpSpPr>
                <p:cNvPr id="60" name="Group 59">
                  <a:extLst>
                    <a:ext uri="{FF2B5EF4-FFF2-40B4-BE49-F238E27FC236}">
                      <a16:creationId xmlns:a16="http://schemas.microsoft.com/office/drawing/2014/main" id="{22737696-2842-2F1B-CEEE-60BD924F4403}"/>
                    </a:ext>
                  </a:extLst>
                </p:cNvPr>
                <p:cNvGrpSpPr/>
                <p:nvPr/>
              </p:nvGrpSpPr>
              <p:grpSpPr>
                <a:xfrm>
                  <a:off x="146457" y="290945"/>
                  <a:ext cx="5307736" cy="6092192"/>
                  <a:chOff x="146457" y="290945"/>
                  <a:chExt cx="5307736" cy="6092192"/>
                </a:xfrm>
              </p:grpSpPr>
              <p:sp>
                <p:nvSpPr>
                  <p:cNvPr id="62" name="Rectangle 61">
                    <a:extLst>
                      <a:ext uri="{FF2B5EF4-FFF2-40B4-BE49-F238E27FC236}">
                        <a16:creationId xmlns:a16="http://schemas.microsoft.com/office/drawing/2014/main" id="{FBB14FBA-34F7-12D1-DCEF-06D37C1420EC}"/>
                      </a:ext>
                    </a:extLst>
                  </p:cNvPr>
                  <p:cNvSpPr/>
                  <p:nvPr/>
                </p:nvSpPr>
                <p:spPr>
                  <a:xfrm>
                    <a:off x="3230348" y="3504602"/>
                    <a:ext cx="2123052" cy="402213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GB" sz="2400" b="1" dirty="0"/>
                      <a:t>Rh D Negative</a:t>
                    </a:r>
                  </a:p>
                </p:txBody>
              </p:sp>
              <p:sp>
                <p:nvSpPr>
                  <p:cNvPr id="63" name="TextBox 62">
                    <a:extLst>
                      <a:ext uri="{FF2B5EF4-FFF2-40B4-BE49-F238E27FC236}">
                        <a16:creationId xmlns:a16="http://schemas.microsoft.com/office/drawing/2014/main" id="{33F38F10-5BB5-6CC8-5A23-56EB2C98D2D1}"/>
                      </a:ext>
                    </a:extLst>
                  </p:cNvPr>
                  <p:cNvSpPr txBox="1"/>
                  <p:nvPr/>
                </p:nvSpPr>
                <p:spPr>
                  <a:xfrm>
                    <a:off x="3129554" y="3933655"/>
                    <a:ext cx="2324639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sz="1200" b="1" dirty="0"/>
                      <a:t>Expiry Date: </a:t>
                    </a:r>
                    <a:r>
                      <a:rPr lang="en-GB" sz="1400" dirty="0"/>
                      <a:t>25 - May- 2065</a:t>
                    </a:r>
                  </a:p>
                </p:txBody>
              </p:sp>
              <p:sp>
                <p:nvSpPr>
                  <p:cNvPr id="93" name="TextBox 92">
                    <a:extLst>
                      <a:ext uri="{FF2B5EF4-FFF2-40B4-BE49-F238E27FC236}">
                        <a16:creationId xmlns:a16="http://schemas.microsoft.com/office/drawing/2014/main" id="{67E3B4E3-559B-30D5-A618-F20DB3A86BD0}"/>
                      </a:ext>
                    </a:extLst>
                  </p:cNvPr>
                  <p:cNvSpPr txBox="1"/>
                  <p:nvPr/>
                </p:nvSpPr>
                <p:spPr>
                  <a:xfrm>
                    <a:off x="3318663" y="4934716"/>
                    <a:ext cx="2019378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sz="1400" b="1" dirty="0"/>
                      <a:t>Additional Information</a:t>
                    </a:r>
                  </a:p>
                </p:txBody>
              </p:sp>
              <p:grpSp>
                <p:nvGrpSpPr>
                  <p:cNvPr id="80" name="Group 79">
                    <a:extLst>
                      <a:ext uri="{FF2B5EF4-FFF2-40B4-BE49-F238E27FC236}">
                        <a16:creationId xmlns:a16="http://schemas.microsoft.com/office/drawing/2014/main" id="{1B83F7E3-D538-659B-9F95-67036B952B5E}"/>
                      </a:ext>
                    </a:extLst>
                  </p:cNvPr>
                  <p:cNvGrpSpPr/>
                  <p:nvPr/>
                </p:nvGrpSpPr>
                <p:grpSpPr>
                  <a:xfrm>
                    <a:off x="146457" y="290945"/>
                    <a:ext cx="5307736" cy="6092192"/>
                    <a:chOff x="146457" y="290945"/>
                    <a:chExt cx="5307736" cy="6092192"/>
                  </a:xfrm>
                </p:grpSpPr>
                <p:grpSp>
                  <p:nvGrpSpPr>
                    <p:cNvPr id="82" name="Group 81">
                      <a:extLst>
                        <a:ext uri="{FF2B5EF4-FFF2-40B4-BE49-F238E27FC236}">
                          <a16:creationId xmlns:a16="http://schemas.microsoft.com/office/drawing/2014/main" id="{57D21C59-411C-70FD-B46C-EB4351737C8F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46457" y="290945"/>
                      <a:ext cx="5307736" cy="6092192"/>
                      <a:chOff x="197428" y="290945"/>
                      <a:chExt cx="5307736" cy="6092192"/>
                    </a:xfrm>
                  </p:grpSpPr>
                  <p:sp>
                    <p:nvSpPr>
                      <p:cNvPr id="86" name="Rectangle 85">
                        <a:extLst>
                          <a:ext uri="{FF2B5EF4-FFF2-40B4-BE49-F238E27FC236}">
                            <a16:creationId xmlns:a16="http://schemas.microsoft.com/office/drawing/2014/main" id="{23861726-A93D-F800-6465-3E9D22779270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97428" y="290945"/>
                        <a:ext cx="5307736" cy="6092192"/>
                      </a:xfrm>
                      <a:prstGeom prst="rect">
                        <a:avLst/>
                      </a:prstGeom>
                      <a:noFill/>
                      <a:ln w="12700" cap="flat" cmpd="sng" algn="ctr">
                        <a:solidFill>
                          <a:sysClr val="windowText" lastClr="000000"/>
                        </a:solidFill>
                        <a:prstDash val="solid"/>
                        <a:miter lim="800000"/>
                      </a:ln>
                      <a:effectLst/>
                    </p:spPr>
                    <p:txBody>
                      <a:bodyPr rot="0" spcFirstLastPara="0" vert="horz" wrap="square" lIns="91440" tIns="45720" rIns="91440" bIns="45720" numCol="1" spcCol="0" rtlCol="0" fromWordArt="0" anchor="ctr" anchorCtr="0" forceAA="0" compatLnSpc="1">
                        <a:prstTxWarp prst="textNoShape">
                          <a:avLst/>
                        </a:prstTxWarp>
                        <a:noAutofit/>
                      </a:bodyPr>
                      <a:lstStyle/>
                      <a:p>
                        <a:pPr marL="0" marR="0" lvl="0" indent="0" defTabSz="91440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GB" sz="18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ysClr val="window" lastClr="FFFFFF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endParaRPr>
                      </a:p>
                    </p:txBody>
                  </p:sp>
                  <p:sp>
                    <p:nvSpPr>
                      <p:cNvPr id="90" name="Text Box 3">
                        <a:extLst>
                          <a:ext uri="{FF2B5EF4-FFF2-40B4-BE49-F238E27FC236}">
                            <a16:creationId xmlns:a16="http://schemas.microsoft.com/office/drawing/2014/main" id="{A0E7CF35-24DC-4202-ECF6-CE3188256474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2216468" y="3576489"/>
                        <a:ext cx="778984" cy="474493"/>
                      </a:xfrm>
                      <a:prstGeom prst="rect">
                        <a:avLst/>
                      </a:prstGeom>
                      <a:solidFill>
                        <a:sysClr val="window" lastClr="FFFFFF"/>
                      </a:solidFill>
                      <a:ln w="6350">
                        <a:noFill/>
                      </a:ln>
                    </p:spPr>
                    <p:txBody>
                      <a:bodyPr rot="0" spcFirstLastPara="0" vert="horz" wrap="square" lIns="91440" tIns="45720" rIns="91440" bIns="45720" numCol="1" spcCol="0" rtlCol="0" fromWordArt="0" anchor="t" anchorCtr="0" forceAA="0" compatLnSpc="1">
                        <a:prstTxWarp prst="textNoShape">
                          <a:avLst/>
                        </a:prstTxWarp>
                        <a:noAutofit/>
                      </a:bodyPr>
                      <a:lstStyle/>
                      <a:p>
                        <a:pPr marL="0" marR="0" lvl="0" indent="0" defTabSz="914400" eaLnBrk="1" fontAlgn="auto" latinLnBrk="0" hangingPunct="1">
                          <a:lnSpc>
                            <a:spcPct val="115000"/>
                          </a:lnSpc>
                          <a:spcBef>
                            <a:spcPts val="0"/>
                          </a:spcBef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GB" sz="11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Volume </a:t>
                        </a:r>
                      </a:p>
                      <a:p>
                        <a:pPr marL="0" marR="0" lvl="0" indent="0" defTabSz="914400" eaLnBrk="1" fontAlgn="auto" latinLnBrk="0" hangingPunct="1">
                          <a:lnSpc>
                            <a:spcPct val="115000"/>
                          </a:lnSpc>
                          <a:spcBef>
                            <a:spcPts val="0"/>
                          </a:spcBef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GB" sz="11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280 ml</a:t>
                        </a:r>
                        <a:endParaRPr kumimoji="0" lang="en-GB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endParaRPr>
                      </a:p>
                    </p:txBody>
                  </p:sp>
                </p:grpSp>
                <p:sp>
                  <p:nvSpPr>
                    <p:cNvPr id="83" name="TextBox 82">
                      <a:extLst>
                        <a:ext uri="{FF2B5EF4-FFF2-40B4-BE49-F238E27FC236}">
                          <a16:creationId xmlns:a16="http://schemas.microsoft.com/office/drawing/2014/main" id="{49E78AAA-285A-4C26-11C2-DFDB87A8CBD0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75266" y="2057736"/>
                      <a:ext cx="3189751" cy="294183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PLATELET APHERESIS LD</a:t>
                      </a:r>
                      <a:endParaRPr kumimoji="0" lang="en-GB" sz="2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84" name="TextBox 83">
                      <a:extLst>
                        <a:ext uri="{FF2B5EF4-FFF2-40B4-BE49-F238E27FC236}">
                          <a16:creationId xmlns:a16="http://schemas.microsoft.com/office/drawing/2014/main" id="{355010BB-B112-633C-E167-D7BA0676CD05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83550" y="2365851"/>
                      <a:ext cx="2495687" cy="260584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STORE AT 22</a:t>
                      </a:r>
                      <a:r>
                        <a:rPr kumimoji="0" lang="en-GB" sz="1000" b="1" i="0" u="none" strike="noStrike" kern="0" cap="none" spc="0" normalizeH="0" baseline="3000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kumimoji="0" lang="en-GB" sz="1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 +/- 2</a:t>
                      </a:r>
                      <a:r>
                        <a:rPr kumimoji="0" lang="en-GB" sz="1000" b="1" i="0" u="none" strike="noStrike" kern="0" cap="none" spc="0" normalizeH="0" baseline="3000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kumimoji="0" lang="en-GB" sz="1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 with agitation</a:t>
                      </a:r>
                      <a:endParaRPr kumimoji="0" lang="en-GB" sz="4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85" name="TextBox 84">
                      <a:extLst>
                        <a:ext uri="{FF2B5EF4-FFF2-40B4-BE49-F238E27FC236}">
                          <a16:creationId xmlns:a16="http://schemas.microsoft.com/office/drawing/2014/main" id="{BB9782FA-BD1D-AA2C-007A-331D4F327440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75266" y="2603212"/>
                      <a:ext cx="2896462" cy="793230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must not be used if there are visible signs of deterioration.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0" dirty="0">
                          <a:solidFill>
                            <a:sysClr val="windowText" lastClr="000000"/>
                          </a:solidFill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must be administered through a suitable transfusion set incorporating a 170mm filter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may transmit infection </a:t>
                      </a:r>
                      <a:endParaRPr kumimoji="0" lang="en-GB" sz="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</p:grpSp>
              <p:pic>
                <p:nvPicPr>
                  <p:cNvPr id="81" name="Picture 6" descr="Barcode">
                    <a:extLst>
                      <a:ext uri="{FF2B5EF4-FFF2-40B4-BE49-F238E27FC236}">
                        <a16:creationId xmlns:a16="http://schemas.microsoft.com/office/drawing/2014/main" id="{49CA8F39-D167-72A9-71C9-A9A23AEFDC16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7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b="24524"/>
                  <a:stretch>
                    <a:fillRect/>
                  </a:stretch>
                </p:blipFill>
                <p:spPr bwMode="auto">
                  <a:xfrm>
                    <a:off x="3249014" y="4258753"/>
                    <a:ext cx="2104386" cy="645658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</p:grpSp>
          </p:grpSp>
          <p:sp>
            <p:nvSpPr>
              <p:cNvPr id="51" name="Rectangle 50">
                <a:extLst>
                  <a:ext uri="{FF2B5EF4-FFF2-40B4-BE49-F238E27FC236}">
                    <a16:creationId xmlns:a16="http://schemas.microsoft.com/office/drawing/2014/main" id="{DFE86732-9A24-6F69-3A0C-1CE4135D66A3}"/>
                  </a:ext>
                </a:extLst>
              </p:cNvPr>
              <p:cNvSpPr/>
              <p:nvPr/>
            </p:nvSpPr>
            <p:spPr>
              <a:xfrm>
                <a:off x="3773078" y="1769065"/>
                <a:ext cx="1545348" cy="2215991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</a:bodyPr>
              <a:lstStyle/>
              <a:p>
                <a:pPr algn="ctr"/>
                <a:r>
                  <a:rPr lang="en-US" sz="13800" b="1" cap="none" spc="0" dirty="0">
                    <a:ln w="38100">
                      <a:solidFill>
                        <a:schemeClr val="tx1"/>
                      </a:solidFill>
                      <a:prstDash val="solid"/>
                    </a:ln>
                    <a:solidFill>
                      <a:srgbClr val="FFFFFF"/>
                    </a:solidFill>
                    <a:effectLst>
                      <a:outerShdw blurRad="38100" dist="22860" dir="5400000" algn="tl" rotWithShape="0">
                        <a:srgbClr val="000000">
                          <a:alpha val="30000"/>
                        </a:srgbClr>
                      </a:outerShdw>
                    </a:effectLst>
                  </a:rPr>
                  <a:t>B</a:t>
                </a:r>
              </a:p>
            </p:txBody>
          </p:sp>
        </p:grpSp>
        <p:pic>
          <p:nvPicPr>
            <p:cNvPr id="24" name="Picture 23" descr="Barcode">
              <a:extLst>
                <a:ext uri="{FF2B5EF4-FFF2-40B4-BE49-F238E27FC236}">
                  <a16:creationId xmlns:a16="http://schemas.microsoft.com/office/drawing/2014/main" id="{6BEF6ADF-DE12-FE15-58E8-FB6DEC2134C8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43493"/>
            <a:stretch>
              <a:fillRect/>
            </a:stretch>
          </p:blipFill>
          <p:spPr bwMode="auto">
            <a:xfrm>
              <a:off x="10069771" y="1511438"/>
              <a:ext cx="1127466" cy="40323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4" name="Picture 6" descr="Barcode">
              <a:extLst>
                <a:ext uri="{FF2B5EF4-FFF2-40B4-BE49-F238E27FC236}">
                  <a16:creationId xmlns:a16="http://schemas.microsoft.com/office/drawing/2014/main" id="{6624B6FF-1B63-420E-55ED-CE7B1D4B173D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7938"/>
            <a:stretch>
              <a:fillRect/>
            </a:stretch>
          </p:blipFill>
          <p:spPr bwMode="auto">
            <a:xfrm>
              <a:off x="10069771" y="1014475"/>
              <a:ext cx="1127466" cy="40221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29688A97-B6B6-1B2F-F09B-AA524B19D346}"/>
              </a:ext>
            </a:extLst>
          </p:cNvPr>
          <p:cNvSpPr txBox="1"/>
          <p:nvPr/>
        </p:nvSpPr>
        <p:spPr>
          <a:xfrm>
            <a:off x="365760" y="100584"/>
            <a:ext cx="662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Major Haemorrhage Simulation Toolkit – Blood component bags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8C7B576-1309-36C6-8EB5-C1FA0E6DB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84C6-88A8-4C85-A3D1-A6A3B0F06222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88865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F4B8A2-2290-E82C-7D5D-EE118BB5DF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DE811A-FC93-C8F4-35E2-F89D4773DE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89909" y="2466253"/>
            <a:ext cx="7412182" cy="19254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11500" dirty="0"/>
              <a:t>B Pos </a:t>
            </a:r>
            <a:r>
              <a:rPr lang="en-GB" sz="11500" dirty="0" err="1"/>
              <a:t>Plts</a:t>
            </a:r>
            <a:endParaRPr lang="en-GB" sz="115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F57E27C-169F-A931-7D83-7CD66ED4ED93}"/>
              </a:ext>
            </a:extLst>
          </p:cNvPr>
          <p:cNvSpPr txBox="1"/>
          <p:nvPr/>
        </p:nvSpPr>
        <p:spPr>
          <a:xfrm>
            <a:off x="365760" y="100584"/>
            <a:ext cx="662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Major Haemorrhage Simulation Toolkit – Blood component bags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1EEF4C-4BB5-9645-6045-DFCD935683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84C6-88A8-4C85-A3D1-A6A3B0F06222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71268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CB5A47-AAE6-27BF-5FBE-DEFF0BC3B1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4A66C1F8-E297-9CAB-97AB-037684FDE9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4518" y="3549424"/>
            <a:ext cx="1890231" cy="63007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7C4E18A-F71D-A933-F003-C82C559258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61903" y="3513879"/>
            <a:ext cx="1890231" cy="630078"/>
          </a:xfrm>
          <a:prstGeom prst="rect">
            <a:avLst/>
          </a:prstGeom>
        </p:spPr>
      </p:pic>
      <p:sp>
        <p:nvSpPr>
          <p:cNvPr id="9" name="Text Box 27">
            <a:extLst>
              <a:ext uri="{FF2B5EF4-FFF2-40B4-BE49-F238E27FC236}">
                <a16:creationId xmlns:a16="http://schemas.microsoft.com/office/drawing/2014/main" id="{80F09F6D-3850-BED9-7D08-4327B8C8A6B8}"/>
              </a:ext>
            </a:extLst>
          </p:cNvPr>
          <p:cNvSpPr txBox="1"/>
          <p:nvPr/>
        </p:nvSpPr>
        <p:spPr>
          <a:xfrm>
            <a:off x="369702" y="4169435"/>
            <a:ext cx="2533805" cy="1190947"/>
          </a:xfrm>
          <a:prstGeom prst="rect">
            <a:avLst/>
          </a:prstGeom>
          <a:solidFill>
            <a:sysClr val="window" lastClr="FFFFFF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Calibri" panose="020F0502020204030204" pitchFamily="34" charset="0"/>
                <a:cs typeface="Times New Roman" panose="02020603050405020304" pitchFamily="18" charset="0"/>
              </a:rPr>
              <a:t>This component was collected in </a:t>
            </a:r>
            <a:r>
              <a:rPr lang="en-GB" sz="800" kern="0" dirty="0">
                <a:solidFill>
                  <a:sysClr val="windowText" lastClr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ACD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Calibri" panose="020F0502020204030204" pitchFamily="34" charset="0"/>
                <a:cs typeface="Times New Roman" panose="02020603050405020304" pitchFamily="18" charset="0"/>
              </a:rPr>
              <a:t> anticoagulant.</a:t>
            </a:r>
          </a:p>
          <a:p>
            <a:pPr lvl="0">
              <a:lnSpc>
                <a:spcPct val="115000"/>
              </a:lnSpc>
              <a:defRPr/>
            </a:pPr>
            <a:r>
              <a:rPr lang="en-GB" sz="800" dirty="0"/>
              <a:t>Suspended in donor plasma 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highlight>
                  <a:srgbClr val="FFFF00"/>
                </a:highlight>
                <a:uLnTx/>
                <a:uFillTx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kumimoji="0" lang="en-GB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kumimoji="0" lang="en-GB" sz="11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highlight>
                <a:srgbClr val="FFFF00"/>
              </a:highlight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 Box 27">
            <a:extLst>
              <a:ext uri="{FF2B5EF4-FFF2-40B4-BE49-F238E27FC236}">
                <a16:creationId xmlns:a16="http://schemas.microsoft.com/office/drawing/2014/main" id="{DE0FB389-1A84-AFA7-4B2C-C0EB62298FBA}"/>
              </a:ext>
            </a:extLst>
          </p:cNvPr>
          <p:cNvSpPr txBox="1"/>
          <p:nvPr/>
        </p:nvSpPr>
        <p:spPr>
          <a:xfrm>
            <a:off x="6361903" y="4110833"/>
            <a:ext cx="2533805" cy="1190947"/>
          </a:xfrm>
          <a:prstGeom prst="rect">
            <a:avLst/>
          </a:prstGeom>
          <a:solidFill>
            <a:sysClr val="window" lastClr="FFFFFF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Calibri" panose="020F0502020204030204" pitchFamily="34" charset="0"/>
                <a:cs typeface="Times New Roman" panose="02020603050405020304" pitchFamily="18" charset="0"/>
              </a:rPr>
              <a:t>This component was collected in </a:t>
            </a:r>
            <a:r>
              <a:rPr lang="en-GB" sz="800" kern="0" dirty="0">
                <a:solidFill>
                  <a:sysClr val="windowText" lastClr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ACD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Calibri" panose="020F0502020204030204" pitchFamily="34" charset="0"/>
                <a:cs typeface="Times New Roman" panose="02020603050405020304" pitchFamily="18" charset="0"/>
              </a:rPr>
              <a:t> anticoagulant.</a:t>
            </a:r>
          </a:p>
          <a:p>
            <a:pPr lvl="0">
              <a:lnSpc>
                <a:spcPct val="115000"/>
              </a:lnSpc>
              <a:defRPr/>
            </a:pPr>
            <a:r>
              <a:rPr lang="en-GB" sz="800" dirty="0"/>
              <a:t>Suspended in donor plasma 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highlight>
                  <a:srgbClr val="FFFF00"/>
                </a:highlight>
                <a:uLnTx/>
                <a:uFillTx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kumimoji="0" lang="en-GB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kumimoji="0" lang="en-GB" sz="11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highlight>
                <a:srgbClr val="FFFF00"/>
              </a:highlight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BA89B346-CE8B-E36E-0B87-774B1CEF43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223" y="473446"/>
            <a:ext cx="2924583" cy="495369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1AF650BA-505C-8227-95CF-4EC0F1AAB0F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21428" y="463920"/>
            <a:ext cx="2886478" cy="504895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B8F29594-0804-5D71-9FB7-FAE7382EC6B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81412" y="1043329"/>
            <a:ext cx="3134162" cy="876422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87A874E3-E273-C819-9EB7-A179156EB34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7780" y="1066553"/>
            <a:ext cx="3086531" cy="895475"/>
          </a:xfrm>
          <a:prstGeom prst="rect">
            <a:avLst/>
          </a:prstGeom>
        </p:spPr>
      </p:pic>
      <p:grpSp>
        <p:nvGrpSpPr>
          <p:cNvPr id="27" name="Group 26">
            <a:extLst>
              <a:ext uri="{FF2B5EF4-FFF2-40B4-BE49-F238E27FC236}">
                <a16:creationId xmlns:a16="http://schemas.microsoft.com/office/drawing/2014/main" id="{099D70FD-3B04-EE3A-4420-F00C5A6B23CA}"/>
              </a:ext>
            </a:extLst>
          </p:cNvPr>
          <p:cNvGrpSpPr/>
          <p:nvPr/>
        </p:nvGrpSpPr>
        <p:grpSpPr>
          <a:xfrm>
            <a:off x="325709" y="382904"/>
            <a:ext cx="5765465" cy="6092192"/>
            <a:chOff x="325709" y="382904"/>
            <a:chExt cx="5765465" cy="6092192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60819015-55AD-7F23-1736-DAFE1B38A7D2}"/>
                </a:ext>
              </a:extLst>
            </p:cNvPr>
            <p:cNvGrpSpPr/>
            <p:nvPr/>
          </p:nvGrpSpPr>
          <p:grpSpPr>
            <a:xfrm>
              <a:off x="325709" y="382904"/>
              <a:ext cx="5765465" cy="6092192"/>
              <a:chOff x="325709" y="382904"/>
              <a:chExt cx="5765465" cy="6092192"/>
            </a:xfrm>
          </p:grpSpPr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id="{001B6B9C-CF65-1C25-6F48-1029756D53E9}"/>
                  </a:ext>
                </a:extLst>
              </p:cNvPr>
              <p:cNvGrpSpPr/>
              <p:nvPr/>
            </p:nvGrpSpPr>
            <p:grpSpPr>
              <a:xfrm>
                <a:off x="325709" y="382904"/>
                <a:ext cx="5765465" cy="6092192"/>
                <a:chOff x="325709" y="382904"/>
                <a:chExt cx="5765465" cy="6092192"/>
              </a:xfrm>
            </p:grpSpPr>
            <p:grpSp>
              <p:nvGrpSpPr>
                <p:cNvPr id="17" name="Group 16">
                  <a:extLst>
                    <a:ext uri="{FF2B5EF4-FFF2-40B4-BE49-F238E27FC236}">
                      <a16:creationId xmlns:a16="http://schemas.microsoft.com/office/drawing/2014/main" id="{2264268A-18A0-416D-286D-AC493614E283}"/>
                    </a:ext>
                  </a:extLst>
                </p:cNvPr>
                <p:cNvGrpSpPr/>
                <p:nvPr/>
              </p:nvGrpSpPr>
              <p:grpSpPr>
                <a:xfrm>
                  <a:off x="325709" y="382904"/>
                  <a:ext cx="5765465" cy="6092192"/>
                  <a:chOff x="146457" y="290945"/>
                  <a:chExt cx="5765465" cy="6092192"/>
                </a:xfrm>
              </p:grpSpPr>
              <p:sp>
                <p:nvSpPr>
                  <p:cNvPr id="102" name="TextBox 101">
                    <a:extLst>
                      <a:ext uri="{FF2B5EF4-FFF2-40B4-BE49-F238E27FC236}">
                        <a16:creationId xmlns:a16="http://schemas.microsoft.com/office/drawing/2014/main" id="{D956F820-08F7-8C82-7BC8-769105057578}"/>
                      </a:ext>
                    </a:extLst>
                  </p:cNvPr>
                  <p:cNvSpPr txBox="1"/>
                  <p:nvPr/>
                </p:nvSpPr>
                <p:spPr>
                  <a:xfrm>
                    <a:off x="3227604" y="5348975"/>
                    <a:ext cx="2684318" cy="71891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lvl="0">
                      <a:lnSpc>
                        <a:spcPct val="115000"/>
                      </a:lnSpc>
                      <a:defRPr/>
                    </a:pPr>
                    <a:r>
                      <a:rPr lang="en-GB" sz="1200" b="1" kern="0" dirty="0">
                        <a:solidFill>
                          <a:sysClr val="windowText" lastClr="000000"/>
                        </a:solidFill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NEG: HT, K </a:t>
                    </a:r>
                    <a:endParaRPr lang="en-GB" sz="1200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endParaRPr>
                  </a:p>
                  <a:p>
                    <a:pPr lvl="0">
                      <a:lnSpc>
                        <a:spcPct val="115000"/>
                      </a:lnSpc>
                      <a:defRPr/>
                    </a:pPr>
                    <a:r>
                      <a:rPr lang="en-GB" sz="1200" b="1" kern="0" dirty="0">
                        <a:solidFill>
                          <a:sysClr val="windowText" lastClr="000000"/>
                        </a:solidFill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NBS</a:t>
                    </a:r>
                    <a:endParaRPr lang="en-GB" sz="1200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endParaRPr>
                  </a:p>
                  <a:p>
                    <a:pPr lvl="0">
                      <a:lnSpc>
                        <a:spcPct val="115000"/>
                      </a:lnSpc>
                      <a:defRPr/>
                    </a:pPr>
                    <a:r>
                      <a:rPr lang="en-GB" sz="1200" b="1" kern="0" dirty="0">
                        <a:solidFill>
                          <a:sysClr val="windowText" lastClr="000000"/>
                        </a:solidFill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Date Bled: 22 June 2025</a:t>
                    </a:r>
                    <a:endParaRPr lang="en-GB" sz="1200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endParaRPr>
                  </a:p>
                </p:txBody>
              </p:sp>
              <p:grpSp>
                <p:nvGrpSpPr>
                  <p:cNvPr id="16" name="Group 15">
                    <a:extLst>
                      <a:ext uri="{FF2B5EF4-FFF2-40B4-BE49-F238E27FC236}">
                        <a16:creationId xmlns:a16="http://schemas.microsoft.com/office/drawing/2014/main" id="{8522E01D-47D9-B411-6A9A-4077CCA22F7B}"/>
                      </a:ext>
                    </a:extLst>
                  </p:cNvPr>
                  <p:cNvGrpSpPr/>
                  <p:nvPr/>
                </p:nvGrpSpPr>
                <p:grpSpPr>
                  <a:xfrm>
                    <a:off x="146457" y="290945"/>
                    <a:ext cx="5307736" cy="6092192"/>
                    <a:chOff x="146457" y="290945"/>
                    <a:chExt cx="5307736" cy="6092192"/>
                  </a:xfrm>
                </p:grpSpPr>
                <p:sp>
                  <p:nvSpPr>
                    <p:cNvPr id="61" name="Rectangle 60">
                      <a:extLst>
                        <a:ext uri="{FF2B5EF4-FFF2-40B4-BE49-F238E27FC236}">
                          <a16:creationId xmlns:a16="http://schemas.microsoft.com/office/drawing/2014/main" id="{7115C5B6-2BA1-3BBC-0F47-30125078895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230348" y="3504602"/>
                      <a:ext cx="2123052" cy="402213"/>
                    </a:xfrm>
                    <a:prstGeom prst="rect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</a:rPr>
                        <a:t>Rh D Positive</a:t>
                      </a:r>
                    </a:p>
                  </p:txBody>
                </p:sp>
                <p:sp>
                  <p:nvSpPr>
                    <p:cNvPr id="87" name="TextBox 86">
                      <a:extLst>
                        <a:ext uri="{FF2B5EF4-FFF2-40B4-BE49-F238E27FC236}">
                          <a16:creationId xmlns:a16="http://schemas.microsoft.com/office/drawing/2014/main" id="{2491A858-838D-B9FB-22AC-1543274B2544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129554" y="3933655"/>
                      <a:ext cx="2324639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GB" sz="1200" b="1" dirty="0"/>
                        <a:t>Expiry Date: </a:t>
                      </a:r>
                      <a:r>
                        <a:rPr lang="en-GB" sz="1400" dirty="0"/>
                        <a:t>25 - May- 2065</a:t>
                      </a:r>
                    </a:p>
                  </p:txBody>
                </p:sp>
                <p:sp>
                  <p:nvSpPr>
                    <p:cNvPr id="100" name="TextBox 99">
                      <a:extLst>
                        <a:ext uri="{FF2B5EF4-FFF2-40B4-BE49-F238E27FC236}">
                          <a16:creationId xmlns:a16="http://schemas.microsoft.com/office/drawing/2014/main" id="{16E3E120-FC23-D8D0-2B77-BC7D897A4D87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318663" y="4934716"/>
                      <a:ext cx="2019378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GB" sz="1400" b="1" dirty="0"/>
                        <a:t>Additional Information</a:t>
                      </a:r>
                    </a:p>
                  </p:txBody>
                </p:sp>
                <p:grpSp>
                  <p:nvGrpSpPr>
                    <p:cNvPr id="15" name="Group 14">
                      <a:extLst>
                        <a:ext uri="{FF2B5EF4-FFF2-40B4-BE49-F238E27FC236}">
                          <a16:creationId xmlns:a16="http://schemas.microsoft.com/office/drawing/2014/main" id="{C07FA82A-49CB-2151-2630-632D0FF91694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46457" y="290945"/>
                      <a:ext cx="5307736" cy="6092192"/>
                      <a:chOff x="146457" y="290945"/>
                      <a:chExt cx="5307736" cy="6092192"/>
                    </a:xfrm>
                  </p:grpSpPr>
                  <p:grpSp>
                    <p:nvGrpSpPr>
                      <p:cNvPr id="14" name="Group 13">
                        <a:extLst>
                          <a:ext uri="{FF2B5EF4-FFF2-40B4-BE49-F238E27FC236}">
                            <a16:creationId xmlns:a16="http://schemas.microsoft.com/office/drawing/2014/main" id="{DE08E946-A28B-4918-767A-D20167A924D1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46457" y="290945"/>
                        <a:ext cx="5307736" cy="6092192"/>
                        <a:chOff x="197428" y="290945"/>
                        <a:chExt cx="5307736" cy="6092192"/>
                      </a:xfrm>
                    </p:grpSpPr>
                    <p:sp>
                      <p:nvSpPr>
                        <p:cNvPr id="25" name="Rectangle 24">
                          <a:extLst>
                            <a:ext uri="{FF2B5EF4-FFF2-40B4-BE49-F238E27FC236}">
                              <a16:creationId xmlns:a16="http://schemas.microsoft.com/office/drawing/2014/main" id="{C3082876-F265-ABD0-2DD5-BDDF04854FA9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97428" y="290945"/>
                          <a:ext cx="5307736" cy="6092192"/>
                        </a:xfrm>
                        <a:prstGeom prst="rect">
                          <a:avLst/>
                        </a:prstGeom>
                        <a:noFill/>
                        <a:ln w="12700" cap="flat" cmpd="sng" algn="ctr">
                          <a:solidFill>
                            <a:sysClr val="windowText" lastClr="000000"/>
                          </a:solidFill>
                          <a:prstDash val="solid"/>
                          <a:miter lim="800000"/>
                        </a:ln>
                        <a:effectLst/>
                      </p:spPr>
                      <p:txBody>
                        <a:bodyPr rot="0" spcFirstLastPara="0" vert="horz" wrap="square" lIns="91440" tIns="45720" rIns="91440" bIns="45720" numCol="1" spcCol="0" rtlCol="0" fromWordArt="0" anchor="ctr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GB" sz="1800" b="0" i="0" u="none" strike="noStrike" kern="0" cap="none" spc="0" normalizeH="0" baseline="0" noProof="0">
                            <a:ln>
                              <a:noFill/>
                            </a:ln>
                            <a:solidFill>
                              <a:sysClr val="window" lastClr="FFFFFF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endParaRPr>
                        </a:p>
                      </p:txBody>
                    </p:sp>
                    <p:sp>
                      <p:nvSpPr>
                        <p:cNvPr id="41" name="Text Box 3">
                          <a:extLst>
                            <a:ext uri="{FF2B5EF4-FFF2-40B4-BE49-F238E27FC236}">
                              <a16:creationId xmlns:a16="http://schemas.microsoft.com/office/drawing/2014/main" id="{BD7CF185-F7F6-5AA3-84AD-9F6033896344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2216468" y="3576489"/>
                          <a:ext cx="778984" cy="474493"/>
                        </a:xfrm>
                        <a:prstGeom prst="rect">
                          <a:avLst/>
                        </a:prstGeom>
                        <a:solidFill>
                          <a:sysClr val="window" lastClr="FFFFFF"/>
                        </a:solidFill>
                        <a:ln w="6350">
                          <a:noFill/>
                        </a:ln>
                      </p:spPr>
                      <p:txBody>
                        <a:bodyPr rot="0" spcFirstLastPara="0" vert="horz" wrap="square" lIns="91440" tIns="45720" rIns="91440" bIns="45720" numCol="1" spcCol="0" rtlCol="0" fromWordArt="0" anchor="t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1100" b="1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Volume </a:t>
                          </a: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1100" b="1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280 ml</a:t>
                          </a:r>
                          <a:endParaRPr kumimoji="0" lang="en-GB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</p:grpSp>
                  <p:sp>
                    <p:nvSpPr>
                      <p:cNvPr id="45" name="TextBox 44">
                        <a:extLst>
                          <a:ext uri="{FF2B5EF4-FFF2-40B4-BE49-F238E27FC236}">
                            <a16:creationId xmlns:a16="http://schemas.microsoft.com/office/drawing/2014/main" id="{01245C77-7F41-FFAF-E17B-3FD3DC91390F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275266" y="2057736"/>
                        <a:ext cx="3189751" cy="294183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0" marR="0" lvl="0" indent="0" defTabSz="914400" eaLnBrk="1" fontAlgn="auto" latinLnBrk="0" hangingPunct="1">
                          <a:lnSpc>
                            <a:spcPct val="115000"/>
                          </a:lnSpc>
                          <a:spcBef>
                            <a:spcPts val="0"/>
                          </a:spcBef>
                          <a:spcAft>
                            <a:spcPts val="100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GB" sz="12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PLATELET APHERESIS LD</a:t>
                        </a:r>
                        <a:endParaRPr kumimoji="0" lang="en-GB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endParaRPr>
                      </a:p>
                    </p:txBody>
                  </p:sp>
                  <p:sp>
                    <p:nvSpPr>
                      <p:cNvPr id="47" name="TextBox 46">
                        <a:extLst>
                          <a:ext uri="{FF2B5EF4-FFF2-40B4-BE49-F238E27FC236}">
                            <a16:creationId xmlns:a16="http://schemas.microsoft.com/office/drawing/2014/main" id="{ABF96605-4DAE-171C-4D8E-12E192C7B258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283551" y="2365851"/>
                        <a:ext cx="2440704" cy="26058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0" marR="0" lvl="0" indent="0" defTabSz="914400" eaLnBrk="1" fontAlgn="auto" latinLnBrk="0" hangingPunct="1">
                          <a:lnSpc>
                            <a:spcPct val="115000"/>
                          </a:lnSpc>
                          <a:spcBef>
                            <a:spcPts val="0"/>
                          </a:spcBef>
                          <a:spcAft>
                            <a:spcPts val="100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GB" sz="10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STORE AT 22</a:t>
                        </a:r>
                        <a:r>
                          <a:rPr kumimoji="0" lang="en-GB" sz="1000" b="1" i="0" u="none" strike="noStrike" kern="0" cap="none" spc="0" normalizeH="0" baseline="3000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O</a:t>
                        </a:r>
                        <a:r>
                          <a:rPr kumimoji="0" lang="en-GB" sz="10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C +/- 2</a:t>
                        </a:r>
                        <a:r>
                          <a:rPr kumimoji="0" lang="en-GB" sz="1000" b="1" i="0" u="none" strike="noStrike" kern="0" cap="none" spc="0" normalizeH="0" baseline="3000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O</a:t>
                        </a:r>
                        <a:r>
                          <a:rPr kumimoji="0" lang="en-GB" sz="10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C with agitation</a:t>
                        </a:r>
                        <a:endParaRPr kumimoji="0" lang="en-GB" sz="4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endParaRPr>
                      </a:p>
                    </p:txBody>
                  </p:sp>
                  <p:sp>
                    <p:nvSpPr>
                      <p:cNvPr id="49" name="TextBox 48">
                        <a:extLst>
                          <a:ext uri="{FF2B5EF4-FFF2-40B4-BE49-F238E27FC236}">
                            <a16:creationId xmlns:a16="http://schemas.microsoft.com/office/drawing/2014/main" id="{B4A5EF9F-B8EF-DAC7-0438-1A5B4F606095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275266" y="2603212"/>
                        <a:ext cx="2896462" cy="793230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0" marR="0" lvl="0" indent="0" defTabSz="914400" eaLnBrk="1" fontAlgn="auto" latinLnBrk="0" hangingPunct="1">
                          <a:lnSpc>
                            <a:spcPct val="115000"/>
                          </a:lnSpc>
                          <a:spcBef>
                            <a:spcPts val="0"/>
                          </a:spcBef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GB" sz="8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This component must not be used if there are visible signs of deterioration.</a:t>
                        </a:r>
                      </a:p>
                      <a:p>
                        <a:pPr marL="0" marR="0" lvl="0" indent="0" defTabSz="914400" eaLnBrk="1" fontAlgn="auto" latinLnBrk="0" hangingPunct="1">
                          <a:lnSpc>
                            <a:spcPct val="115000"/>
                          </a:lnSpc>
                          <a:spcBef>
                            <a:spcPts val="0"/>
                          </a:spcBef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lang="en-GB" sz="800" b="1" kern="0" dirty="0">
                            <a:solidFill>
                              <a:sysClr val="windowText" lastClr="000000"/>
                            </a:solidFill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This component must be administered through a suitable transfusion set incorporating a 170mm filter</a:t>
                        </a:r>
                      </a:p>
                      <a:p>
                        <a:pPr marL="0" marR="0" lvl="0" indent="0" defTabSz="914400" eaLnBrk="1" fontAlgn="auto" latinLnBrk="0" hangingPunct="1">
                          <a:lnSpc>
                            <a:spcPct val="115000"/>
                          </a:lnSpc>
                          <a:spcBef>
                            <a:spcPts val="0"/>
                          </a:spcBef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GB" sz="8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This component may transmit infection </a:t>
                        </a:r>
                        <a:endParaRPr kumimoji="0" lang="en-GB" sz="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endParaRPr>
                      </a:p>
                    </p:txBody>
                  </p:sp>
                </p:grpSp>
                <p:pic>
                  <p:nvPicPr>
                    <p:cNvPr id="1030" name="Picture 6" descr="Barcode">
                      <a:extLst>
                        <a:ext uri="{FF2B5EF4-FFF2-40B4-BE49-F238E27FC236}">
                          <a16:creationId xmlns:a16="http://schemas.microsoft.com/office/drawing/2014/main" id="{46C221D1-CF6D-881A-4025-649FDEDC3202}"/>
                        </a:ext>
                      </a:extLst>
                    </p:cNvPr>
                    <p:cNvPicPr>
                      <a:picLocks noChangeAspect="1" noChangeArrowheads="1"/>
                    </p:cNvPicPr>
                    <p:nvPr/>
                  </p:nvPicPr>
                  <p:blipFill rotWithShape="1">
                    <a:blip r:embed="rId7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 b="24524"/>
                    <a:stretch>
                      <a:fillRect/>
                    </a:stretch>
                  </p:blipFill>
                  <p:spPr bwMode="auto">
                    <a:xfrm>
                      <a:off x="3249014" y="4258753"/>
                      <a:ext cx="2104386" cy="645658"/>
                    </a:xfrm>
                    <a:prstGeom prst="rect">
                      <a:avLst/>
                    </a:prstGeom>
                    <a:noFill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</p:pic>
              </p:grpSp>
            </p:grpSp>
            <p:sp>
              <p:nvSpPr>
                <p:cNvPr id="2" name="Rectangle 1">
                  <a:extLst>
                    <a:ext uri="{FF2B5EF4-FFF2-40B4-BE49-F238E27FC236}">
                      <a16:creationId xmlns:a16="http://schemas.microsoft.com/office/drawing/2014/main" id="{A3B7C815-62C5-72C8-447B-64A502BAAAFB}"/>
                    </a:ext>
                  </a:extLst>
                </p:cNvPr>
                <p:cNvSpPr/>
                <p:nvPr/>
              </p:nvSpPr>
              <p:spPr>
                <a:xfrm>
                  <a:off x="3773078" y="1769065"/>
                  <a:ext cx="1545348" cy="2215991"/>
                </a:xfrm>
                <a:prstGeom prst="rect">
                  <a:avLst/>
                </a:prstGeom>
                <a:noFill/>
              </p:spPr>
              <p:txBody>
                <a:bodyPr wrap="square" lIns="91440" tIns="45720" rIns="91440" bIns="45720">
                  <a:spAutoFit/>
                </a:bodyPr>
                <a:lstStyle/>
                <a:p>
                  <a:pPr algn="ctr"/>
                  <a:r>
                    <a:rPr lang="en-US" sz="13800" dirty="0">
                      <a:ln w="0"/>
                      <a:effectLst>
                        <a:outerShdw blurRad="38100" dist="19050" dir="2700000" algn="tl" rotWithShape="0">
                          <a:schemeClr val="dk1">
                            <a:alpha val="40000"/>
                          </a:schemeClr>
                        </a:outerShdw>
                      </a:effectLst>
                    </a:rPr>
                    <a:t>B</a:t>
                  </a:r>
                </a:p>
              </p:txBody>
            </p:sp>
          </p:grpSp>
          <p:pic>
            <p:nvPicPr>
              <p:cNvPr id="9218" name="Picture 2" descr="Barcode">
                <a:extLst>
                  <a:ext uri="{FF2B5EF4-FFF2-40B4-BE49-F238E27FC236}">
                    <a16:creationId xmlns:a16="http://schemas.microsoft.com/office/drawing/2014/main" id="{9AFC9589-EE53-7FF1-D1B2-1A542DFD82A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43502"/>
              <a:stretch>
                <a:fillRect/>
              </a:stretch>
            </p:blipFill>
            <p:spPr bwMode="auto">
              <a:xfrm>
                <a:off x="4135252" y="1659998"/>
                <a:ext cx="1117143" cy="39946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4098" name="Picture 2" descr="Barcode">
              <a:extLst>
                <a:ext uri="{FF2B5EF4-FFF2-40B4-BE49-F238E27FC236}">
                  <a16:creationId xmlns:a16="http://schemas.microsoft.com/office/drawing/2014/main" id="{E6A84B60-2F27-82F9-0E0E-F19BE287816F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2962"/>
            <a:stretch>
              <a:fillRect/>
            </a:stretch>
          </p:blipFill>
          <p:spPr bwMode="auto">
            <a:xfrm>
              <a:off x="4135252" y="1136124"/>
              <a:ext cx="1117143" cy="42605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BAAA331F-CAE2-0F65-9C20-219BB9FAF25B}"/>
              </a:ext>
            </a:extLst>
          </p:cNvPr>
          <p:cNvGrpSpPr/>
          <p:nvPr/>
        </p:nvGrpSpPr>
        <p:grpSpPr>
          <a:xfrm>
            <a:off x="6224809" y="382904"/>
            <a:ext cx="5755322" cy="6092192"/>
            <a:chOff x="6224809" y="382904"/>
            <a:chExt cx="5755322" cy="6092192"/>
          </a:xfrm>
        </p:grpSpPr>
        <p:grpSp>
          <p:nvGrpSpPr>
            <p:cNvPr id="7178" name="Group 7177">
              <a:extLst>
                <a:ext uri="{FF2B5EF4-FFF2-40B4-BE49-F238E27FC236}">
                  <a16:creationId xmlns:a16="http://schemas.microsoft.com/office/drawing/2014/main" id="{18543C30-016F-5EA8-916F-A16C54C6EAF5}"/>
                </a:ext>
              </a:extLst>
            </p:cNvPr>
            <p:cNvGrpSpPr/>
            <p:nvPr/>
          </p:nvGrpSpPr>
          <p:grpSpPr>
            <a:xfrm>
              <a:off x="6224809" y="382904"/>
              <a:ext cx="5755322" cy="6092192"/>
              <a:chOff x="325709" y="382904"/>
              <a:chExt cx="5755322" cy="6092192"/>
            </a:xfrm>
          </p:grpSpPr>
          <p:grpSp>
            <p:nvGrpSpPr>
              <p:cNvPr id="7180" name="Group 7179">
                <a:extLst>
                  <a:ext uri="{FF2B5EF4-FFF2-40B4-BE49-F238E27FC236}">
                    <a16:creationId xmlns:a16="http://schemas.microsoft.com/office/drawing/2014/main" id="{A4FE1A95-B099-C03D-64E0-6420662513A8}"/>
                  </a:ext>
                </a:extLst>
              </p:cNvPr>
              <p:cNvGrpSpPr/>
              <p:nvPr/>
            </p:nvGrpSpPr>
            <p:grpSpPr>
              <a:xfrm>
                <a:off x="325709" y="382904"/>
                <a:ext cx="5755322" cy="6092192"/>
                <a:chOff x="146457" y="290945"/>
                <a:chExt cx="5755322" cy="6092192"/>
              </a:xfrm>
            </p:grpSpPr>
            <p:sp>
              <p:nvSpPr>
                <p:cNvPr id="7182" name="TextBox 7181">
                  <a:extLst>
                    <a:ext uri="{FF2B5EF4-FFF2-40B4-BE49-F238E27FC236}">
                      <a16:creationId xmlns:a16="http://schemas.microsoft.com/office/drawing/2014/main" id="{0DBE8973-919B-9A89-16F4-C57CD2C36B36}"/>
                    </a:ext>
                  </a:extLst>
                </p:cNvPr>
                <p:cNvSpPr txBox="1"/>
                <p:nvPr/>
              </p:nvSpPr>
              <p:spPr>
                <a:xfrm>
                  <a:off x="3217461" y="5300430"/>
                  <a:ext cx="2684318" cy="71891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NEG: HT, K 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NBS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lvl="0">
                    <a:lnSpc>
                      <a:spcPct val="115000"/>
                    </a:lnSpc>
                    <a:defRPr/>
                  </a:pPr>
                  <a:r>
                    <a:rPr lang="en-GB" sz="1200" b="1" kern="0" dirty="0">
                      <a:solidFill>
                        <a:sysClr val="windowText" lastClr="000000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Date Bled: 22 June 2025</a:t>
                  </a:r>
                  <a:endParaRPr lang="en-GB" sz="1200" kern="0" dirty="0">
                    <a:solidFill>
                      <a:sysClr val="windowText" lastClr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grpSp>
              <p:nvGrpSpPr>
                <p:cNvPr id="7183" name="Group 7182">
                  <a:extLst>
                    <a:ext uri="{FF2B5EF4-FFF2-40B4-BE49-F238E27FC236}">
                      <a16:creationId xmlns:a16="http://schemas.microsoft.com/office/drawing/2014/main" id="{8E0B773A-D969-4EF5-5CE1-985E34CAD3BB}"/>
                    </a:ext>
                  </a:extLst>
                </p:cNvPr>
                <p:cNvGrpSpPr/>
                <p:nvPr/>
              </p:nvGrpSpPr>
              <p:grpSpPr>
                <a:xfrm>
                  <a:off x="146457" y="290945"/>
                  <a:ext cx="5307736" cy="6092192"/>
                  <a:chOff x="146457" y="290945"/>
                  <a:chExt cx="5307736" cy="6092192"/>
                </a:xfrm>
              </p:grpSpPr>
              <p:sp>
                <p:nvSpPr>
                  <p:cNvPr id="7184" name="Rectangle 7183">
                    <a:extLst>
                      <a:ext uri="{FF2B5EF4-FFF2-40B4-BE49-F238E27FC236}">
                        <a16:creationId xmlns:a16="http://schemas.microsoft.com/office/drawing/2014/main" id="{F919FBB4-8210-A009-E6C5-95E09B1EFCAA}"/>
                      </a:ext>
                    </a:extLst>
                  </p:cNvPr>
                  <p:cNvSpPr/>
                  <p:nvPr/>
                </p:nvSpPr>
                <p:spPr>
                  <a:xfrm>
                    <a:off x="3230348" y="3504602"/>
                    <a:ext cx="2123052" cy="402213"/>
                  </a:xfrm>
                  <a:prstGeom prst="rect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GB" sz="2400" b="1" dirty="0">
                        <a:solidFill>
                          <a:schemeClr val="tx1"/>
                        </a:solidFill>
                      </a:rPr>
                      <a:t>Rh D Positive</a:t>
                    </a:r>
                  </a:p>
                </p:txBody>
              </p:sp>
              <p:sp>
                <p:nvSpPr>
                  <p:cNvPr id="7185" name="TextBox 7184">
                    <a:extLst>
                      <a:ext uri="{FF2B5EF4-FFF2-40B4-BE49-F238E27FC236}">
                        <a16:creationId xmlns:a16="http://schemas.microsoft.com/office/drawing/2014/main" id="{0275BB21-680E-DF24-5BC1-40A689BE769D}"/>
                      </a:ext>
                    </a:extLst>
                  </p:cNvPr>
                  <p:cNvSpPr txBox="1"/>
                  <p:nvPr/>
                </p:nvSpPr>
                <p:spPr>
                  <a:xfrm>
                    <a:off x="3129554" y="3933655"/>
                    <a:ext cx="2324639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sz="1200" b="1" dirty="0"/>
                      <a:t>Expiry Date: </a:t>
                    </a:r>
                    <a:r>
                      <a:rPr lang="en-GB" sz="1400" dirty="0"/>
                      <a:t>25 - May- 2065</a:t>
                    </a:r>
                  </a:p>
                </p:txBody>
              </p:sp>
              <p:sp>
                <p:nvSpPr>
                  <p:cNvPr id="7200" name="TextBox 7199">
                    <a:extLst>
                      <a:ext uri="{FF2B5EF4-FFF2-40B4-BE49-F238E27FC236}">
                        <a16:creationId xmlns:a16="http://schemas.microsoft.com/office/drawing/2014/main" id="{470A78C0-5216-746E-BEAF-6093D72D4D37}"/>
                      </a:ext>
                    </a:extLst>
                  </p:cNvPr>
                  <p:cNvSpPr txBox="1"/>
                  <p:nvPr/>
                </p:nvSpPr>
                <p:spPr>
                  <a:xfrm>
                    <a:off x="3318663" y="4934716"/>
                    <a:ext cx="2019378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sz="1400" b="1" dirty="0"/>
                      <a:t>Additional Information</a:t>
                    </a:r>
                  </a:p>
                </p:txBody>
              </p:sp>
              <p:grpSp>
                <p:nvGrpSpPr>
                  <p:cNvPr id="7188" name="Group 7187">
                    <a:extLst>
                      <a:ext uri="{FF2B5EF4-FFF2-40B4-BE49-F238E27FC236}">
                        <a16:creationId xmlns:a16="http://schemas.microsoft.com/office/drawing/2014/main" id="{E1732A35-88DF-471A-3F7F-94BCB63C3D43}"/>
                      </a:ext>
                    </a:extLst>
                  </p:cNvPr>
                  <p:cNvGrpSpPr/>
                  <p:nvPr/>
                </p:nvGrpSpPr>
                <p:grpSpPr>
                  <a:xfrm>
                    <a:off x="146457" y="290945"/>
                    <a:ext cx="5307736" cy="6092192"/>
                    <a:chOff x="146457" y="290945"/>
                    <a:chExt cx="5307736" cy="6092192"/>
                  </a:xfrm>
                </p:grpSpPr>
                <p:grpSp>
                  <p:nvGrpSpPr>
                    <p:cNvPr id="7190" name="Group 7189">
                      <a:extLst>
                        <a:ext uri="{FF2B5EF4-FFF2-40B4-BE49-F238E27FC236}">
                          <a16:creationId xmlns:a16="http://schemas.microsoft.com/office/drawing/2014/main" id="{67C744CF-F0B6-3DFB-CA2D-809AF13854F4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46457" y="290945"/>
                      <a:ext cx="5307736" cy="6092192"/>
                      <a:chOff x="197428" y="290945"/>
                      <a:chExt cx="5307736" cy="6092192"/>
                    </a:xfrm>
                  </p:grpSpPr>
                  <p:sp>
                    <p:nvSpPr>
                      <p:cNvPr id="7194" name="Rectangle 7193">
                        <a:extLst>
                          <a:ext uri="{FF2B5EF4-FFF2-40B4-BE49-F238E27FC236}">
                            <a16:creationId xmlns:a16="http://schemas.microsoft.com/office/drawing/2014/main" id="{9A696460-19E8-6E09-1BD2-376BF8B80C2A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97428" y="290945"/>
                        <a:ext cx="5307736" cy="6092192"/>
                      </a:xfrm>
                      <a:prstGeom prst="rect">
                        <a:avLst/>
                      </a:prstGeom>
                      <a:noFill/>
                      <a:ln w="12700" cap="flat" cmpd="sng" algn="ctr">
                        <a:solidFill>
                          <a:sysClr val="windowText" lastClr="000000"/>
                        </a:solidFill>
                        <a:prstDash val="solid"/>
                        <a:miter lim="800000"/>
                      </a:ln>
                      <a:effectLst/>
                    </p:spPr>
                    <p:txBody>
                      <a:bodyPr rot="0" spcFirstLastPara="0" vert="horz" wrap="square" lIns="91440" tIns="45720" rIns="91440" bIns="45720" numCol="1" spcCol="0" rtlCol="0" fromWordArt="0" anchor="ctr" anchorCtr="0" forceAA="0" compatLnSpc="1">
                        <a:prstTxWarp prst="textNoShape">
                          <a:avLst/>
                        </a:prstTxWarp>
                        <a:noAutofit/>
                      </a:bodyPr>
                      <a:lstStyle/>
                      <a:p>
                        <a:pPr marL="0" marR="0" lvl="0" indent="0" defTabSz="91440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GB" sz="18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ysClr val="window" lastClr="FFFFFF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endParaRPr>
                      </a:p>
                    </p:txBody>
                  </p:sp>
                  <p:sp>
                    <p:nvSpPr>
                      <p:cNvPr id="7197" name="Text Box 3">
                        <a:extLst>
                          <a:ext uri="{FF2B5EF4-FFF2-40B4-BE49-F238E27FC236}">
                            <a16:creationId xmlns:a16="http://schemas.microsoft.com/office/drawing/2014/main" id="{7A9A9302-6AA7-C09C-E74D-FBAEB8FFEBCF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2216468" y="3576489"/>
                        <a:ext cx="778984" cy="474493"/>
                      </a:xfrm>
                      <a:prstGeom prst="rect">
                        <a:avLst/>
                      </a:prstGeom>
                      <a:solidFill>
                        <a:sysClr val="window" lastClr="FFFFFF"/>
                      </a:solidFill>
                      <a:ln w="6350">
                        <a:noFill/>
                      </a:ln>
                    </p:spPr>
                    <p:txBody>
                      <a:bodyPr rot="0" spcFirstLastPara="0" vert="horz" wrap="square" lIns="91440" tIns="45720" rIns="91440" bIns="45720" numCol="1" spcCol="0" rtlCol="0" fromWordArt="0" anchor="t" anchorCtr="0" forceAA="0" compatLnSpc="1">
                        <a:prstTxWarp prst="textNoShape">
                          <a:avLst/>
                        </a:prstTxWarp>
                        <a:noAutofit/>
                      </a:bodyPr>
                      <a:lstStyle/>
                      <a:p>
                        <a:pPr marL="0" marR="0" lvl="0" indent="0" defTabSz="914400" eaLnBrk="1" fontAlgn="auto" latinLnBrk="0" hangingPunct="1">
                          <a:lnSpc>
                            <a:spcPct val="115000"/>
                          </a:lnSpc>
                          <a:spcBef>
                            <a:spcPts val="0"/>
                          </a:spcBef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GB" sz="11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Volume </a:t>
                        </a:r>
                      </a:p>
                      <a:p>
                        <a:pPr marL="0" marR="0" lvl="0" indent="0" defTabSz="914400" eaLnBrk="1" fontAlgn="auto" latinLnBrk="0" hangingPunct="1">
                          <a:lnSpc>
                            <a:spcPct val="115000"/>
                          </a:lnSpc>
                          <a:spcBef>
                            <a:spcPts val="0"/>
                          </a:spcBef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GB" sz="1100" b="1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280 ml</a:t>
                        </a:r>
                        <a:endParaRPr kumimoji="0" lang="en-GB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endParaRPr>
                      </a:p>
                    </p:txBody>
                  </p:sp>
                </p:grpSp>
                <p:sp>
                  <p:nvSpPr>
                    <p:cNvPr id="7191" name="TextBox 7190">
                      <a:extLst>
                        <a:ext uri="{FF2B5EF4-FFF2-40B4-BE49-F238E27FC236}">
                          <a16:creationId xmlns:a16="http://schemas.microsoft.com/office/drawing/2014/main" id="{940A1CBB-81C3-0D5C-0745-97BA57CDFDC7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75266" y="2057736"/>
                      <a:ext cx="3189751" cy="294183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PLATELET APHERESIS LD</a:t>
                      </a:r>
                      <a:endParaRPr kumimoji="0" lang="en-GB" sz="2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7192" name="TextBox 7191">
                      <a:extLst>
                        <a:ext uri="{FF2B5EF4-FFF2-40B4-BE49-F238E27FC236}">
                          <a16:creationId xmlns:a16="http://schemas.microsoft.com/office/drawing/2014/main" id="{2F2BA218-6C42-B046-EC15-8CF5F12C98A0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83551" y="2365851"/>
                      <a:ext cx="2660930" cy="260584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STORE AT 22</a:t>
                      </a:r>
                      <a:r>
                        <a:rPr kumimoji="0" lang="en-GB" sz="1000" b="1" i="0" u="none" strike="noStrike" kern="0" cap="none" spc="0" normalizeH="0" baseline="3000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kumimoji="0" lang="en-GB" sz="1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 +/- 2</a:t>
                      </a:r>
                      <a:r>
                        <a:rPr kumimoji="0" lang="en-GB" sz="1000" b="1" i="0" u="none" strike="noStrike" kern="0" cap="none" spc="0" normalizeH="0" baseline="3000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kumimoji="0" lang="en-GB" sz="1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 with agitation</a:t>
                      </a:r>
                      <a:endParaRPr kumimoji="0" lang="en-GB" sz="4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7193" name="TextBox 7192">
                      <a:extLst>
                        <a:ext uri="{FF2B5EF4-FFF2-40B4-BE49-F238E27FC236}">
                          <a16:creationId xmlns:a16="http://schemas.microsoft.com/office/drawing/2014/main" id="{B1B1C0E2-0AF4-EF7B-2A84-8BAF1D176CA5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75266" y="2603212"/>
                      <a:ext cx="2896462" cy="793230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must not be used if there are visible signs of deterioration.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0" dirty="0">
                          <a:solidFill>
                            <a:sysClr val="windowText" lastClr="000000"/>
                          </a:solidFill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must be administered through a suitable transfusion set incorporating a 170mm filter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component may transmit infection </a:t>
                      </a:r>
                      <a:endParaRPr kumimoji="0" lang="en-GB" sz="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</p:grpSp>
              <p:pic>
                <p:nvPicPr>
                  <p:cNvPr id="7189" name="Picture 6" descr="Barcode">
                    <a:extLst>
                      <a:ext uri="{FF2B5EF4-FFF2-40B4-BE49-F238E27FC236}">
                        <a16:creationId xmlns:a16="http://schemas.microsoft.com/office/drawing/2014/main" id="{E669155D-A170-A301-B15B-28A05C26386D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7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b="24524"/>
                  <a:stretch>
                    <a:fillRect/>
                  </a:stretch>
                </p:blipFill>
                <p:spPr bwMode="auto">
                  <a:xfrm>
                    <a:off x="3249014" y="4258753"/>
                    <a:ext cx="2104386" cy="645658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</p:grpSp>
          </p:grpSp>
          <p:sp>
            <p:nvSpPr>
              <p:cNvPr id="7181" name="Rectangle 7180">
                <a:extLst>
                  <a:ext uri="{FF2B5EF4-FFF2-40B4-BE49-F238E27FC236}">
                    <a16:creationId xmlns:a16="http://schemas.microsoft.com/office/drawing/2014/main" id="{88F92C82-D831-F9B2-D535-D203B30CB8B9}"/>
                  </a:ext>
                </a:extLst>
              </p:cNvPr>
              <p:cNvSpPr/>
              <p:nvPr/>
            </p:nvSpPr>
            <p:spPr>
              <a:xfrm>
                <a:off x="3773078" y="1769065"/>
                <a:ext cx="1545348" cy="2215991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</a:bodyPr>
              <a:lstStyle/>
              <a:p>
                <a:pPr algn="ctr"/>
                <a:r>
                  <a:rPr lang="en-US" sz="13800" dirty="0">
                    <a:ln w="0"/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</a:rPr>
                  <a:t>B</a:t>
                </a:r>
              </a:p>
            </p:txBody>
          </p:sp>
        </p:grpSp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B9B4CAD8-0EDA-874E-B3CD-5359D12C3E9E}"/>
                </a:ext>
              </a:extLst>
            </p:cNvPr>
            <p:cNvGrpSpPr/>
            <p:nvPr/>
          </p:nvGrpSpPr>
          <p:grpSpPr>
            <a:xfrm>
              <a:off x="9965488" y="1098525"/>
              <a:ext cx="1117143" cy="876415"/>
              <a:chOff x="9965488" y="1098525"/>
              <a:chExt cx="1117143" cy="876415"/>
            </a:xfrm>
          </p:grpSpPr>
          <p:pic>
            <p:nvPicPr>
              <p:cNvPr id="26" name="Picture 2" descr="Barcode">
                <a:extLst>
                  <a:ext uri="{FF2B5EF4-FFF2-40B4-BE49-F238E27FC236}">
                    <a16:creationId xmlns:a16="http://schemas.microsoft.com/office/drawing/2014/main" id="{DE55D0A9-1B4C-BB46-D955-47F1E9EBD56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43502"/>
              <a:stretch>
                <a:fillRect/>
              </a:stretch>
            </p:blipFill>
            <p:spPr bwMode="auto">
              <a:xfrm>
                <a:off x="9965488" y="1575473"/>
                <a:ext cx="1117143" cy="39946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4100" name="Picture 4" descr="Barcode">
                <a:extLst>
                  <a:ext uri="{FF2B5EF4-FFF2-40B4-BE49-F238E27FC236}">
                    <a16:creationId xmlns:a16="http://schemas.microsoft.com/office/drawing/2014/main" id="{BD9FA414-4F42-9D6D-6803-37AD03E9C60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10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27722"/>
              <a:stretch>
                <a:fillRect/>
              </a:stretch>
            </p:blipFill>
            <p:spPr bwMode="auto">
              <a:xfrm>
                <a:off x="9965488" y="1098525"/>
                <a:ext cx="1117143" cy="39972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BC8AAC36-DFB0-19AE-9652-3B26C1C84022}"/>
              </a:ext>
            </a:extLst>
          </p:cNvPr>
          <p:cNvSpPr txBox="1"/>
          <p:nvPr/>
        </p:nvSpPr>
        <p:spPr>
          <a:xfrm>
            <a:off x="365760" y="100584"/>
            <a:ext cx="662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Major Haemorrhage Simulation Toolkit – Blood component bags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AABBEE-711B-9D31-8EB5-AB64DD9189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84C6-88A8-4C85-A3D1-A6A3B0F06222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35490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57E5E0-5959-9442-4E34-B372357343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89909" y="2466253"/>
            <a:ext cx="7412182" cy="192549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sz="11500" dirty="0"/>
              <a:t>AB Neg </a:t>
            </a:r>
            <a:r>
              <a:rPr lang="en-GB" sz="11500" dirty="0" err="1"/>
              <a:t>Plts</a:t>
            </a:r>
            <a:endParaRPr lang="en-GB" sz="115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8966E11-525F-5422-EFA9-8BF505FF9CFC}"/>
              </a:ext>
            </a:extLst>
          </p:cNvPr>
          <p:cNvSpPr txBox="1"/>
          <p:nvPr/>
        </p:nvSpPr>
        <p:spPr>
          <a:xfrm>
            <a:off x="365760" y="100584"/>
            <a:ext cx="662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Major Haemorrhage Simulation Toolkit – Blood component bags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73AC7D-0FB1-DE3C-0F95-CA4B45E22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84C6-88A8-4C85-A3D1-A6A3B0F06222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51624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6600</TotalTime>
  <Words>1161</Words>
  <Application>Microsoft Office PowerPoint</Application>
  <PresentationFormat>Widescreen</PresentationFormat>
  <Paragraphs>224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Aptos</vt:lpstr>
      <vt:lpstr>Aptos Display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Josephine McCullagh</dc:creator>
  <cp:lastModifiedBy>Nicola Swarbrick</cp:lastModifiedBy>
  <cp:revision>26</cp:revision>
  <dcterms:created xsi:type="dcterms:W3CDTF">2025-08-12T09:15:48Z</dcterms:created>
  <dcterms:modified xsi:type="dcterms:W3CDTF">2026-02-02T13:06:58Z</dcterms:modified>
</cp:coreProperties>
</file>