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1" r:id="rId2"/>
    <p:sldId id="258" r:id="rId3"/>
    <p:sldId id="259" r:id="rId4"/>
    <p:sldId id="262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ABBEDAD-A2F0-BB2B-0497-3E99F1C7BB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C02BA2-B5E7-D823-AC67-0167ED2493F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8A82B-C5D6-4398-AE2D-13F1B5BAA75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BFAA82-4298-319F-19AE-25E167DA206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3893BB-C6E8-CAC4-F454-54C4CC6749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0CCF9-899B-473F-A882-6CEA5F302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0853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AA473-22BC-410A-8DFB-31FAE0812DEE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AADB6-8A15-45C5-8407-65BBA4E4BF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999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614EC-FAEE-3071-EE66-1AE032E153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68C7E5-9766-936D-F5E7-B8DA6A9C99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7534C-51EF-AF64-1A8B-648363DA8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E984-CAEA-4D8F-9DA1-40AD538A0900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82C97-70D5-A3DB-4FBD-A9AACEC36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45CD7-B1E8-EB2D-7EE4-65519F1E5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66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836B-EDA2-5DC7-2DDF-25CEE21AF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156D8E-74FA-BF52-F457-A7A1E9EDD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A210F-A889-27D8-0853-57E696A6F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FE9CA-57F7-40BB-98A4-D903AD3CEA3A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75286-7D3E-2992-1FFF-86E36BCD4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B766C-5239-0EDE-BA8A-5CB0D7338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439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0652F9-7BC7-749F-BC3F-6BA5A7CC5D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2D5405-A64F-26FC-3E6D-2BB89EBCF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8FE0D-3948-E446-208B-FB146CC3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B289-F8B0-443C-A1E9-DB397DDAF4D5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172B6-325D-D9AE-DBD8-0EE5B5EAD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A540A-2C4A-532A-979A-8DBE97018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051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E78B9-CF75-AA92-5CEA-AA3B9A0B7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A2AD4-7AB4-49B4-3839-2A867B040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FDB6F-9755-73EC-38F6-90BF161F2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6BAF-4480-4FEA-826C-BDFFE62674A5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045C8-12BB-894A-0FE1-EBAEAE1D5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F297D-4208-3FEE-5D5A-CB4FB688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21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1431F-DA5D-A2AD-8711-89FD33FC2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3C773-638D-6F21-CE1D-2EF17D7A3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51EB7-33C3-BFB9-5EE8-3DBDA5A6A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2D40-8030-489D-BF5F-0AE7A822903A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7BB75-5505-8C88-368B-9039DE0F1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500F6-068B-02B2-0869-53D6E02DE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720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CF056-C36D-3982-0452-24D5EFFE4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AE755-81B0-2B94-EB88-593CBAA57A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7033B8-317C-2D83-711F-9CC4D6BBD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3581A8-266A-BACC-AE90-0F5CDD8E2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4BD7-E1BB-41EB-92F9-9A5DE569EDA4}" type="datetime1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30E278-77DA-6145-39E9-5CC68313D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5E0876-E16A-98C1-F964-38D003458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672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DD862-AB94-499A-0936-5ACA77F7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2CD9D-2B39-A99A-0838-3C7DC6F94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A7A5D7-597F-7019-68D0-6C46B0F59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FD30C1-153F-8B7F-940C-64410D8897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E7408A-9830-1408-79A1-B298F8E1B7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4E799B-E389-6EA3-F04E-EC412AEB9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49E51-41AB-4072-AAD7-21523AA73D32}" type="datetime1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2EAD86-6A7A-B039-9932-A3981CE11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2853F-04B6-509B-25BF-A3FC02ED3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96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A4FBC-331E-889F-85D0-A7B3D61DF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CA4C98-A61A-94C6-9D4F-0B4FB228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8870-4A3B-433D-B0E3-E381B17C025B}" type="datetime1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2B7D9D-3AC3-270E-DEA0-B3583F239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735418-1DD9-D5DD-ECB1-0EDA1D34A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16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09467E-15F7-F16B-7778-83838987A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694E-8B3F-4688-94C7-7D8DB27F1098}" type="datetime1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351E60-D822-0C6C-ABBA-B1C3E43F4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88DBCF-6926-B653-7F64-47669438D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69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1D958-739A-2C77-95AC-ED19A2180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CA1C5-D54B-7051-D7E1-C871B5D01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5C4FD8-0D1C-7CEE-9970-A231C689F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7100B9-4B71-77E8-1F82-94B7F3B38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0439-2CB1-4C3D-8EDB-3F3012299718}" type="datetime1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5A9956-CAE4-0C2D-44F1-7B9335CCE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EB36B8-58AA-CE7C-94CC-1F2790845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40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BE309-0465-49CE-A3FF-D4423684E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6D0CA4-C078-7F4B-235B-CB83A3CACF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8008C6-FB01-C4F5-9AE9-C96975500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96C97D-64B5-74BF-A845-E9E277C1A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040AB-1965-491A-B449-FE37371D4C6C}" type="datetime1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39498-2359-AB96-5627-86A8FA23B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C94AC1-2B72-0ED1-7CF1-9D8EB85E2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242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6EA710-279C-C8BD-5CA4-25B8A0939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EC94F-D2E7-E9CB-5D45-B0D17BCC9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9D2A7-B213-A008-2AE1-1321CACED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379A4D-992E-4576-8F56-B13AB32390FF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2869B-6BE5-6BFA-1E32-3EAB6A9157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4CBAF-BB3E-55A1-32E8-410F8EF97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88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gif"/><Relationship Id="rId3" Type="http://schemas.openxmlformats.org/officeDocument/2006/relationships/image" Target="../media/image43.png"/><Relationship Id="rId7" Type="http://schemas.openxmlformats.org/officeDocument/2006/relationships/image" Target="../media/image9.gif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5.png"/><Relationship Id="rId10" Type="http://schemas.openxmlformats.org/officeDocument/2006/relationships/image" Target="../media/image48.gif"/><Relationship Id="rId4" Type="http://schemas.openxmlformats.org/officeDocument/2006/relationships/image" Target="../media/image44.png"/><Relationship Id="rId9" Type="http://schemas.openxmlformats.org/officeDocument/2006/relationships/image" Target="../media/image47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gif"/><Relationship Id="rId3" Type="http://schemas.openxmlformats.org/officeDocument/2006/relationships/image" Target="../media/image50.png"/><Relationship Id="rId7" Type="http://schemas.openxmlformats.org/officeDocument/2006/relationships/image" Target="../media/image9.gif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52.gif"/><Relationship Id="rId10" Type="http://schemas.openxmlformats.org/officeDocument/2006/relationships/image" Target="../media/image54.gif"/><Relationship Id="rId4" Type="http://schemas.openxmlformats.org/officeDocument/2006/relationships/image" Target="../media/image51.png"/><Relationship Id="rId9" Type="http://schemas.openxmlformats.org/officeDocument/2006/relationships/image" Target="../media/image53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gif"/><Relationship Id="rId3" Type="http://schemas.openxmlformats.org/officeDocument/2006/relationships/image" Target="../media/image56.png"/><Relationship Id="rId7" Type="http://schemas.openxmlformats.org/officeDocument/2006/relationships/image" Target="../media/image9.gif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58.gif"/><Relationship Id="rId10" Type="http://schemas.openxmlformats.org/officeDocument/2006/relationships/image" Target="../media/image61.gif"/><Relationship Id="rId4" Type="http://schemas.openxmlformats.org/officeDocument/2006/relationships/image" Target="../media/image57.png"/><Relationship Id="rId9" Type="http://schemas.openxmlformats.org/officeDocument/2006/relationships/image" Target="../media/image60.gi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62.png"/><Relationship Id="rId7" Type="http://schemas.openxmlformats.org/officeDocument/2006/relationships/image" Target="../media/image5.png"/><Relationship Id="rId2" Type="http://schemas.openxmlformats.org/officeDocument/2006/relationships/image" Target="../media/image60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10" Type="http://schemas.openxmlformats.org/officeDocument/2006/relationships/image" Target="../media/image67.gif"/><Relationship Id="rId4" Type="http://schemas.openxmlformats.org/officeDocument/2006/relationships/image" Target="../media/image63.png"/><Relationship Id="rId9" Type="http://schemas.openxmlformats.org/officeDocument/2006/relationships/image" Target="../media/image66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gif"/><Relationship Id="rId3" Type="http://schemas.openxmlformats.org/officeDocument/2006/relationships/image" Target="../media/image69.png"/><Relationship Id="rId7" Type="http://schemas.openxmlformats.org/officeDocument/2006/relationships/image" Target="../media/image9.gif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71.gif"/><Relationship Id="rId10" Type="http://schemas.openxmlformats.org/officeDocument/2006/relationships/image" Target="../media/image74.gif"/><Relationship Id="rId4" Type="http://schemas.openxmlformats.org/officeDocument/2006/relationships/image" Target="../media/image70.png"/><Relationship Id="rId9" Type="http://schemas.openxmlformats.org/officeDocument/2006/relationships/image" Target="../media/image73.gi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gif"/><Relationship Id="rId3" Type="http://schemas.openxmlformats.org/officeDocument/2006/relationships/image" Target="../media/image76.png"/><Relationship Id="rId7" Type="http://schemas.openxmlformats.org/officeDocument/2006/relationships/image" Target="../media/image9.gif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78.gif"/><Relationship Id="rId10" Type="http://schemas.openxmlformats.org/officeDocument/2006/relationships/image" Target="../media/image80.gif"/><Relationship Id="rId4" Type="http://schemas.openxmlformats.org/officeDocument/2006/relationships/image" Target="../media/image77.png"/><Relationship Id="rId9" Type="http://schemas.openxmlformats.org/officeDocument/2006/relationships/image" Target="../media/image79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4.gif"/><Relationship Id="rId7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gif"/><Relationship Id="rId4" Type="http://schemas.openxmlformats.org/officeDocument/2006/relationships/image" Target="../media/image9.gif"/><Relationship Id="rId9" Type="http://schemas.openxmlformats.org/officeDocument/2006/relationships/image" Target="../media/image14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9.gif"/><Relationship Id="rId7" Type="http://schemas.openxmlformats.org/officeDocument/2006/relationships/image" Target="../media/image19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2.gif"/><Relationship Id="rId4" Type="http://schemas.openxmlformats.org/officeDocument/2006/relationships/image" Target="../media/image16.gif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9.gif"/><Relationship Id="rId7" Type="http://schemas.openxmlformats.org/officeDocument/2006/relationships/image" Target="../media/image25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gif"/><Relationship Id="rId4" Type="http://schemas.openxmlformats.org/officeDocument/2006/relationships/image" Target="../media/image16.gif"/><Relationship Id="rId9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9.gif"/><Relationship Id="rId7" Type="http://schemas.openxmlformats.org/officeDocument/2006/relationships/image" Target="../media/image32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5" Type="http://schemas.openxmlformats.org/officeDocument/2006/relationships/image" Target="../media/image30.gif"/><Relationship Id="rId10" Type="http://schemas.openxmlformats.org/officeDocument/2006/relationships/image" Target="../media/image35.gif"/><Relationship Id="rId4" Type="http://schemas.openxmlformats.org/officeDocument/2006/relationships/image" Target="../media/image29.gif"/><Relationship Id="rId9" Type="http://schemas.openxmlformats.org/officeDocument/2006/relationships/image" Target="../media/image3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gif"/><Relationship Id="rId3" Type="http://schemas.openxmlformats.org/officeDocument/2006/relationships/image" Target="../media/image9.gif"/><Relationship Id="rId7" Type="http://schemas.openxmlformats.org/officeDocument/2006/relationships/image" Target="../media/image3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gif"/><Relationship Id="rId5" Type="http://schemas.openxmlformats.org/officeDocument/2006/relationships/image" Target="../media/image36.gif"/><Relationship Id="rId10" Type="http://schemas.openxmlformats.org/officeDocument/2006/relationships/image" Target="../media/image41.png"/><Relationship Id="rId4" Type="http://schemas.openxmlformats.org/officeDocument/2006/relationships/image" Target="../media/image29.gif"/><Relationship Id="rId9" Type="http://schemas.openxmlformats.org/officeDocument/2006/relationships/image" Target="../media/image4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7E5E0-5959-9442-4E34-B37235734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500" dirty="0"/>
              <a:t>O Neg RBC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887E05-D865-3EA9-DCDA-146524F48216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356604-C56D-4FEF-6ACC-73C23FC53C06}"/>
              </a:ext>
            </a:extLst>
          </p:cNvPr>
          <p:cNvSpPr txBox="1"/>
          <p:nvPr/>
        </p:nvSpPr>
        <p:spPr>
          <a:xfrm>
            <a:off x="10393680" y="100584"/>
            <a:ext cx="163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February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F087EC-E3FF-E1E1-CEBB-D2EFE5CD0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2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419A0A-E95C-5662-E2DA-FDFFBDB7C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1429C-BF4B-5B12-2B31-5D0903126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500" dirty="0"/>
              <a:t>A Pos RBC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7C9432-3B6C-B982-17E6-6F647A2BF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10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CD885D-69D5-AA10-6BD7-B93329AE331F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1133762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F97CB-6EAA-F4F5-A449-B384AD21F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12" name="Picture 7211">
            <a:extLst>
              <a:ext uri="{FF2B5EF4-FFF2-40B4-BE49-F238E27FC236}">
                <a16:creationId xmlns:a16="http://schemas.microsoft.com/office/drawing/2014/main" id="{EFA8C26C-9D97-9084-4CB4-8F9532971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212" y="972053"/>
            <a:ext cx="3277057" cy="895475"/>
          </a:xfrm>
          <a:prstGeom prst="rect">
            <a:avLst/>
          </a:prstGeom>
        </p:spPr>
      </p:pic>
      <p:pic>
        <p:nvPicPr>
          <p:cNvPr id="7218" name="Picture 7217">
            <a:extLst>
              <a:ext uri="{FF2B5EF4-FFF2-40B4-BE49-F238E27FC236}">
                <a16:creationId xmlns:a16="http://schemas.microsoft.com/office/drawing/2014/main" id="{3524ED9B-1BBE-4EF2-3D86-84EB504952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3280" y="920896"/>
            <a:ext cx="3210373" cy="1009791"/>
          </a:xfrm>
          <a:prstGeom prst="rect">
            <a:avLst/>
          </a:prstGeom>
        </p:spPr>
      </p:pic>
      <p:pic>
        <p:nvPicPr>
          <p:cNvPr id="7222" name="Picture 7221">
            <a:extLst>
              <a:ext uri="{FF2B5EF4-FFF2-40B4-BE49-F238E27FC236}">
                <a16:creationId xmlns:a16="http://schemas.microsoft.com/office/drawing/2014/main" id="{A912F8A7-FC33-CC66-9406-70DC4096F3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8570" y="491588"/>
            <a:ext cx="3019846" cy="504895"/>
          </a:xfrm>
          <a:prstGeom prst="rect">
            <a:avLst/>
          </a:prstGeom>
        </p:spPr>
      </p:pic>
      <p:pic>
        <p:nvPicPr>
          <p:cNvPr id="7224" name="Picture 7223">
            <a:extLst>
              <a:ext uri="{FF2B5EF4-FFF2-40B4-BE49-F238E27FC236}">
                <a16:creationId xmlns:a16="http://schemas.microsoft.com/office/drawing/2014/main" id="{F063FDE3-0D70-0033-268A-E25B051381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049" y="464931"/>
            <a:ext cx="2962688" cy="523948"/>
          </a:xfrm>
          <a:prstGeom prst="rect">
            <a:avLst/>
          </a:prstGeom>
        </p:spPr>
      </p:pic>
      <p:grpSp>
        <p:nvGrpSpPr>
          <p:cNvPr id="7227" name="Group 7226">
            <a:extLst>
              <a:ext uri="{FF2B5EF4-FFF2-40B4-BE49-F238E27FC236}">
                <a16:creationId xmlns:a16="http://schemas.microsoft.com/office/drawing/2014/main" id="{5127F1F8-853F-5146-4193-690042AB114A}"/>
              </a:ext>
            </a:extLst>
          </p:cNvPr>
          <p:cNvGrpSpPr/>
          <p:nvPr/>
        </p:nvGrpSpPr>
        <p:grpSpPr>
          <a:xfrm>
            <a:off x="325709" y="382904"/>
            <a:ext cx="5770291" cy="6092192"/>
            <a:chOff x="325709" y="382904"/>
            <a:chExt cx="5770291" cy="6092192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A9E01F19-4E95-7FE4-02C6-6DE9C1E6651C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2169A0E4-95EB-C66E-4E81-F17C11DB73C8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325709" y="382904"/>
                <a:chExt cx="5770291" cy="6092192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3E5DD2A8-7A65-1B1F-DAE9-592D9000B4B4}"/>
                    </a:ext>
                  </a:extLst>
                </p:cNvPr>
                <p:cNvGrpSpPr/>
                <p:nvPr/>
              </p:nvGrpSpPr>
              <p:grpSpPr>
                <a:xfrm>
                  <a:off x="325709" y="382904"/>
                  <a:ext cx="5770291" cy="6092192"/>
                  <a:chOff x="146457" y="290945"/>
                  <a:chExt cx="5770291" cy="6092192"/>
                </a:xfrm>
              </p:grpSpPr>
              <p:sp>
                <p:nvSpPr>
                  <p:cNvPr id="102" name="TextBox 101">
                    <a:extLst>
                      <a:ext uri="{FF2B5EF4-FFF2-40B4-BE49-F238E27FC236}">
                        <a16:creationId xmlns:a16="http://schemas.microsoft.com/office/drawing/2014/main" id="{3498965C-D7B7-42A7-05D5-4D02E8D83BD3}"/>
                      </a:ext>
                    </a:extLst>
                  </p:cNvPr>
                  <p:cNvSpPr txBox="1"/>
                  <p:nvPr/>
                </p:nvSpPr>
                <p:spPr>
                  <a:xfrm>
                    <a:off x="3232430" y="5664222"/>
                    <a:ext cx="2684318" cy="71891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NEG: HT, K 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NBS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Date Bled: 22 June 2025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16" name="Group 15">
                    <a:extLst>
                      <a:ext uri="{FF2B5EF4-FFF2-40B4-BE49-F238E27FC236}">
                        <a16:creationId xmlns:a16="http://schemas.microsoft.com/office/drawing/2014/main" id="{9F02FE3B-B0CA-8CF4-B915-27907386595F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85023" cy="6092192"/>
                    <a:chOff x="146457" y="290945"/>
                    <a:chExt cx="5385023" cy="6092192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A2E683F3-6ACC-9C14-5704-8116391C65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0348" y="3504602"/>
                      <a:ext cx="2123052" cy="402213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Rh D Positive</a:t>
                      </a:r>
                    </a:p>
                  </p:txBody>
                </p:sp>
                <p:sp>
                  <p:nvSpPr>
                    <p:cNvPr id="87" name="TextBox 86">
                      <a:extLst>
                        <a:ext uri="{FF2B5EF4-FFF2-40B4-BE49-F238E27FC236}">
                          <a16:creationId xmlns:a16="http://schemas.microsoft.com/office/drawing/2014/main" id="{35AC782A-4343-8D1D-7382-4AF2AF754CA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129554" y="3933655"/>
                      <a:ext cx="2324639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200" b="1" dirty="0"/>
                        <a:t>Expiry Date: </a:t>
                      </a:r>
                      <a:r>
                        <a:rPr lang="en-GB" sz="1400" dirty="0"/>
                        <a:t>25 - May- 2065</a:t>
                      </a:r>
                    </a:p>
                  </p:txBody>
                </p:sp>
                <p:grpSp>
                  <p:nvGrpSpPr>
                    <p:cNvPr id="101" name="Group 100">
                      <a:extLst>
                        <a:ext uri="{FF2B5EF4-FFF2-40B4-BE49-F238E27FC236}">
                          <a16:creationId xmlns:a16="http://schemas.microsoft.com/office/drawing/2014/main" id="{337F0ABD-1293-A3F9-24DE-F76EE85C01F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49014" y="4934716"/>
                      <a:ext cx="2282466" cy="828731"/>
                      <a:chOff x="3230348" y="4821095"/>
                      <a:chExt cx="2347773" cy="828731"/>
                    </a:xfrm>
                  </p:grpSpPr>
                  <p:sp>
                    <p:nvSpPr>
                      <p:cNvPr id="98" name="TextBox 97">
                        <a:extLst>
                          <a:ext uri="{FF2B5EF4-FFF2-40B4-BE49-F238E27FC236}">
                            <a16:creationId xmlns:a16="http://schemas.microsoft.com/office/drawing/2014/main" id="{B7D400B0-1C95-48E1-138C-D8495D6E0B4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30348" y="5046596"/>
                        <a:ext cx="2347773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b="1" dirty="0"/>
                          <a:t>D       C       E      c       e</a:t>
                        </a:r>
                      </a:p>
                    </p:txBody>
                  </p:sp>
                  <p:sp>
                    <p:nvSpPr>
                      <p:cNvPr id="99" name="TextBox 98">
                        <a:extLst>
                          <a:ext uri="{FF2B5EF4-FFF2-40B4-BE49-F238E27FC236}">
                            <a16:creationId xmlns:a16="http://schemas.microsoft.com/office/drawing/2014/main" id="{10FDCB81-5029-E761-CA7D-C7700ADC363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30348" y="5280494"/>
                        <a:ext cx="2347773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b="1" dirty="0"/>
                          <a:t> +        +        -       -       +</a:t>
                        </a:r>
                      </a:p>
                    </p:txBody>
                  </p:sp>
                  <p:sp>
                    <p:nvSpPr>
                      <p:cNvPr id="100" name="TextBox 99">
                        <a:extLst>
                          <a:ext uri="{FF2B5EF4-FFF2-40B4-BE49-F238E27FC236}">
                            <a16:creationId xmlns:a16="http://schemas.microsoft.com/office/drawing/2014/main" id="{589C251C-C01C-C4B8-6898-F50CE9CBCE3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301990" y="4821095"/>
                        <a:ext cx="2077157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400" b="1" dirty="0"/>
                          <a:t>Additional Information</a:t>
                        </a:r>
                      </a:p>
                    </p:txBody>
                  </p:sp>
                </p:grpSp>
                <p:pic>
                  <p:nvPicPr>
                    <p:cNvPr id="22" name="Picture 21">
                      <a:extLst>
                        <a:ext uri="{FF2B5EF4-FFF2-40B4-BE49-F238E27FC236}">
                          <a16:creationId xmlns:a16="http://schemas.microsoft.com/office/drawing/2014/main" id="{FB0405EA-98DD-F208-9D2C-079DBEE1634E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6"/>
                    <a:stretch>
                      <a:fillRect/>
                    </a:stretch>
                  </p:blipFill>
                  <p:spPr>
                    <a:xfrm>
                      <a:off x="231652" y="3355562"/>
                      <a:ext cx="1933845" cy="695422"/>
                    </a:xfrm>
                    <a:prstGeom prst="rect">
                      <a:avLst/>
                    </a:prstGeom>
                  </p:spPr>
                </p:pic>
                <p:grpSp>
                  <p:nvGrpSpPr>
                    <p:cNvPr id="15" name="Group 14">
                      <a:extLst>
                        <a:ext uri="{FF2B5EF4-FFF2-40B4-BE49-F238E27FC236}">
                          <a16:creationId xmlns:a16="http://schemas.microsoft.com/office/drawing/2014/main" id="{86AA8391-7DC3-AA51-A042-2508D3F1114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46457" y="290945"/>
                      <a:chExt cx="5307736" cy="6092192"/>
                    </a:xfrm>
                  </p:grpSpPr>
                  <p:grpSp>
                    <p:nvGrpSpPr>
                      <p:cNvPr id="14" name="Group 13">
                        <a:extLst>
                          <a:ext uri="{FF2B5EF4-FFF2-40B4-BE49-F238E27FC236}">
                            <a16:creationId xmlns:a16="http://schemas.microsoft.com/office/drawing/2014/main" id="{E878E89D-FFA1-CC71-2CF5-1C6E23F094F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6457" y="290945"/>
                        <a:ext cx="5307736" cy="6092192"/>
                        <a:chOff x="197428" y="290945"/>
                        <a:chExt cx="5307736" cy="6092192"/>
                      </a:xfrm>
                    </p:grpSpPr>
                    <p:sp>
                      <p:nvSpPr>
                        <p:cNvPr id="25" name="Rectangle 24">
                          <a:extLst>
                            <a:ext uri="{FF2B5EF4-FFF2-40B4-BE49-F238E27FC236}">
                              <a16:creationId xmlns:a16="http://schemas.microsoft.com/office/drawing/2014/main" id="{59299AC8-7E27-0172-FEE9-FC44490307E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97428" y="290945"/>
                          <a:ext cx="5307736" cy="6092192"/>
                        </a:xfrm>
                        <a:prstGeom prst="rect">
                          <a:avLst/>
                        </a:prstGeom>
                        <a:noFill/>
                        <a:ln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miter lim="800000"/>
                        </a:ln>
                        <a:effectLst/>
                      </p:spPr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GB" sz="18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ysClr val="window" lastClr="FFFFFF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p:txBody>
                    </p:sp>
                    <p:grpSp>
                      <p:nvGrpSpPr>
                        <p:cNvPr id="36" name="Group 35">
                          <a:extLst>
                            <a:ext uri="{FF2B5EF4-FFF2-40B4-BE49-F238E27FC236}">
                              <a16:creationId xmlns:a16="http://schemas.microsoft.com/office/drawing/2014/main" id="{53A807D6-C8CB-CA24-1B8E-C4E895506B5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41421" y="3576489"/>
                          <a:ext cx="2754031" cy="1691934"/>
                          <a:chOff x="-41797" y="372190"/>
                          <a:chExt cx="2043297" cy="1078695"/>
                        </a:xfrm>
                      </p:grpSpPr>
                      <p:sp>
                        <p:nvSpPr>
                          <p:cNvPr id="39" name="Text Box 27">
                            <a:extLst>
                              <a:ext uri="{FF2B5EF4-FFF2-40B4-BE49-F238E27FC236}">
                                <a16:creationId xmlns:a16="http://schemas.microsoft.com/office/drawing/2014/main" id="{3A5C5C90-DCEF-ADEC-0CBE-C87AD557AA90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-41797" y="691595"/>
                            <a:ext cx="1879905" cy="759290"/>
                          </a:xfrm>
                          <a:prstGeom prst="rect">
                            <a:avLst/>
                          </a:prstGeom>
                          <a:solidFill>
                            <a:sysClr val="window" lastClr="FFFFFF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This component was collected in CPD anticoagulant and is suspended in 105 millilitres of additive solution of the following composition.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		</a:t>
                            </a:r>
                            <a:r>
                              <a:rPr kumimoji="0" lang="en-GB" sz="800" b="0" i="0" u="none" strike="noStrike" kern="0" cap="none" spc="0" normalizeH="0" baseline="0" noProof="0" dirty="0" err="1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mmols</a:t>
                            </a: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/l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Sodium Chloride 		150.0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Adenine 		1.25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Anhydrous Glucose 		45.4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 err="1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Manitol</a:t>
                            </a: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 		28.8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spcAft>
                                <a:spcPts val="100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6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 </a:t>
                            </a:r>
                            <a:endParaRPr kumimoji="0" lang="en-GB" sz="11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sp>
                        <p:nvSpPr>
                          <p:cNvPr id="41" name="Text Box 3">
                            <a:extLst>
                              <a:ext uri="{FF2B5EF4-FFF2-40B4-BE49-F238E27FC236}">
                                <a16:creationId xmlns:a16="http://schemas.microsoft.com/office/drawing/2014/main" id="{1E5D41BD-D1AE-1FFB-CE51-12AD4AE15A1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1423549" y="372190"/>
                            <a:ext cx="577951" cy="302514"/>
                          </a:xfrm>
                          <a:prstGeom prst="rect">
                            <a:avLst/>
                          </a:prstGeom>
                          <a:solidFill>
                            <a:sysClr val="window" lastClr="FFFFFF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1100" b="1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Volume 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1100" b="1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280 ml</a:t>
                            </a:r>
                            <a:endParaRPr kumimoji="0" lang="en-GB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</p:grpSp>
                  </p:grpSp>
                  <p:sp>
                    <p:nvSpPr>
                      <p:cNvPr id="45" name="TextBox 44">
                        <a:extLst>
                          <a:ext uri="{FF2B5EF4-FFF2-40B4-BE49-F238E27FC236}">
                            <a16:creationId xmlns:a16="http://schemas.microsoft.com/office/drawing/2014/main" id="{259D0C3E-45D8-FBFD-7B5D-F556ED52079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057736"/>
                        <a:ext cx="3189751" cy="29418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2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RED CELLS IN ADDITIVE SOLUTION LD</a:t>
                        </a:r>
                        <a:endParaRPr kumimoji="0" lang="en-GB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47" name="TextBox 46">
                        <a:extLst>
                          <a:ext uri="{FF2B5EF4-FFF2-40B4-BE49-F238E27FC236}">
                            <a16:creationId xmlns:a16="http://schemas.microsoft.com/office/drawing/2014/main" id="{F0260E58-9548-38C0-156C-AF92E7399E3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83551" y="2365851"/>
                        <a:ext cx="1545348" cy="26058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STORE AT 4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 +/- 2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</a:t>
                        </a:r>
                        <a:endParaRPr kumimoji="0" lang="en-GB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49" name="TextBox 48">
                        <a:extLst>
                          <a:ext uri="{FF2B5EF4-FFF2-40B4-BE49-F238E27FC236}">
                            <a16:creationId xmlns:a16="http://schemas.microsoft.com/office/drawing/2014/main" id="{5A880CCB-7567-F7BF-3191-21CD73347A6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603212"/>
                        <a:ext cx="2896462" cy="79323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not be used if there are visible signs of deterioration.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GB" sz="800" b="1" kern="0" dirty="0">
                            <a:solidFill>
                              <a:sysClr val="windowText" lastClr="000000"/>
                            </a:solidFill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be administered through a suitable transfusion set incorporating a 170mm filter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may transmit infection </a:t>
                        </a:r>
                        <a:endParaRPr kumimoji="0" lang="en-GB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pic>
                  <p:nvPicPr>
                    <p:cNvPr id="1030" name="Picture 6" descr="Barcode">
                      <a:extLst>
                        <a:ext uri="{FF2B5EF4-FFF2-40B4-BE49-F238E27FC236}">
                          <a16:creationId xmlns:a16="http://schemas.microsoft.com/office/drawing/2014/main" id="{9A793419-9887-25F6-0404-A00E9205F2B6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 rotWithShape="1">
                    <a:blip r:embed="rId7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b="24524"/>
                    <a:stretch>
                      <a:fillRect/>
                    </a:stretch>
                  </p:blipFill>
                  <p:spPr bwMode="auto">
                    <a:xfrm>
                      <a:off x="3249014" y="4258753"/>
                      <a:ext cx="2104386" cy="645658"/>
                    </a:xfrm>
                    <a:prstGeom prst="rect">
                      <a:avLst/>
                    </a:prstGeom>
                    <a:noFill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</p:pic>
              </p:grpSp>
            </p:grpSp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45C3B4EE-2E27-AF8C-8FFC-9A3990266C5A}"/>
                    </a:ext>
                  </a:extLst>
                </p:cNvPr>
                <p:cNvSpPr/>
                <p:nvPr/>
              </p:nvSpPr>
              <p:spPr>
                <a:xfrm>
                  <a:off x="3773078" y="1769065"/>
                  <a:ext cx="1545348" cy="2215991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>
                  <a:spAutoFit/>
                </a:bodyPr>
                <a:lstStyle/>
                <a:p>
                  <a:pPr algn="ctr"/>
                  <a:r>
                    <a:rPr lang="en-US" sz="13800" dirty="0">
                      <a:ln w="0"/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</a:rPr>
                    <a:t>A</a:t>
                  </a:r>
                </a:p>
              </p:txBody>
            </p:sp>
          </p:grpSp>
          <p:pic>
            <p:nvPicPr>
              <p:cNvPr id="7170" name="Picture 2" descr="Barcode">
                <a:extLst>
                  <a:ext uri="{FF2B5EF4-FFF2-40B4-BE49-F238E27FC236}">
                    <a16:creationId xmlns:a16="http://schemas.microsoft.com/office/drawing/2014/main" id="{5BF9C183-B338-8468-DE25-FE729202935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3600" b="24524"/>
              <a:stretch>
                <a:fillRect/>
              </a:stretch>
            </p:blipFill>
            <p:spPr bwMode="auto">
              <a:xfrm>
                <a:off x="4142131" y="1493565"/>
                <a:ext cx="1127770" cy="43712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7225" name="Picture 4" descr="Barcode">
              <a:extLst>
                <a:ext uri="{FF2B5EF4-FFF2-40B4-BE49-F238E27FC236}">
                  <a16:creationId xmlns:a16="http://schemas.microsoft.com/office/drawing/2014/main" id="{82EE9C02-A936-FFFA-63F4-07BE81DBADD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814"/>
            <a:stretch>
              <a:fillRect/>
            </a:stretch>
          </p:blipFill>
          <p:spPr bwMode="auto">
            <a:xfrm>
              <a:off x="4142131" y="1056769"/>
              <a:ext cx="1109058" cy="3524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228" name="Group 7227">
            <a:extLst>
              <a:ext uri="{FF2B5EF4-FFF2-40B4-BE49-F238E27FC236}">
                <a16:creationId xmlns:a16="http://schemas.microsoft.com/office/drawing/2014/main" id="{9E024CB7-2BCD-018C-8535-A8BA317B7365}"/>
              </a:ext>
            </a:extLst>
          </p:cNvPr>
          <p:cNvGrpSpPr/>
          <p:nvPr/>
        </p:nvGrpSpPr>
        <p:grpSpPr>
          <a:xfrm>
            <a:off x="6224809" y="382904"/>
            <a:ext cx="5770291" cy="6092192"/>
            <a:chOff x="6224809" y="382904"/>
            <a:chExt cx="5770291" cy="6092192"/>
          </a:xfrm>
        </p:grpSpPr>
        <p:grpSp>
          <p:nvGrpSpPr>
            <p:cNvPr id="7177" name="Group 7176">
              <a:extLst>
                <a:ext uri="{FF2B5EF4-FFF2-40B4-BE49-F238E27FC236}">
                  <a16:creationId xmlns:a16="http://schemas.microsoft.com/office/drawing/2014/main" id="{CC9D794C-EE36-892D-59D4-D170BDC69B2A}"/>
                </a:ext>
              </a:extLst>
            </p:cNvPr>
            <p:cNvGrpSpPr/>
            <p:nvPr/>
          </p:nvGrpSpPr>
          <p:grpSpPr>
            <a:xfrm>
              <a:off x="62248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7178" name="Group 7177">
                <a:extLst>
                  <a:ext uri="{FF2B5EF4-FFF2-40B4-BE49-F238E27FC236}">
                    <a16:creationId xmlns:a16="http://schemas.microsoft.com/office/drawing/2014/main" id="{B14B1DB7-7C33-9B6B-C424-6F005C2C94A3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325709" y="382904"/>
                <a:chExt cx="5770291" cy="6092192"/>
              </a:xfrm>
            </p:grpSpPr>
            <p:grpSp>
              <p:nvGrpSpPr>
                <p:cNvPr id="7180" name="Group 7179">
                  <a:extLst>
                    <a:ext uri="{FF2B5EF4-FFF2-40B4-BE49-F238E27FC236}">
                      <a16:creationId xmlns:a16="http://schemas.microsoft.com/office/drawing/2014/main" id="{AD8CD8DA-C88F-B2FC-07BD-3C938649138B}"/>
                    </a:ext>
                  </a:extLst>
                </p:cNvPr>
                <p:cNvGrpSpPr/>
                <p:nvPr/>
              </p:nvGrpSpPr>
              <p:grpSpPr>
                <a:xfrm>
                  <a:off x="325709" y="382904"/>
                  <a:ext cx="5770291" cy="6092192"/>
                  <a:chOff x="146457" y="290945"/>
                  <a:chExt cx="5770291" cy="6092192"/>
                </a:xfrm>
              </p:grpSpPr>
              <p:sp>
                <p:nvSpPr>
                  <p:cNvPr id="7182" name="TextBox 7181">
                    <a:extLst>
                      <a:ext uri="{FF2B5EF4-FFF2-40B4-BE49-F238E27FC236}">
                        <a16:creationId xmlns:a16="http://schemas.microsoft.com/office/drawing/2014/main" id="{5D5B6C8D-F13B-B91A-A733-CC9991C21770}"/>
                      </a:ext>
                    </a:extLst>
                  </p:cNvPr>
                  <p:cNvSpPr txBox="1"/>
                  <p:nvPr/>
                </p:nvSpPr>
                <p:spPr>
                  <a:xfrm>
                    <a:off x="3232430" y="5664222"/>
                    <a:ext cx="2684318" cy="71891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NEG: HT, K 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NBS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Date Bled: 22 June 2025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7183" name="Group 7182">
                    <a:extLst>
                      <a:ext uri="{FF2B5EF4-FFF2-40B4-BE49-F238E27FC236}">
                        <a16:creationId xmlns:a16="http://schemas.microsoft.com/office/drawing/2014/main" id="{78A8A42C-D639-F81F-1CB6-89E45A662C0E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85023" cy="6092192"/>
                    <a:chOff x="146457" y="290945"/>
                    <a:chExt cx="5385023" cy="6092192"/>
                  </a:xfrm>
                </p:grpSpPr>
                <p:sp>
                  <p:nvSpPr>
                    <p:cNvPr id="7184" name="Rectangle 7183">
                      <a:extLst>
                        <a:ext uri="{FF2B5EF4-FFF2-40B4-BE49-F238E27FC236}">
                          <a16:creationId xmlns:a16="http://schemas.microsoft.com/office/drawing/2014/main" id="{163FE736-C255-176E-9A55-C18E83DEE55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0348" y="3504602"/>
                      <a:ext cx="2123052" cy="402213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Rh D Positive</a:t>
                      </a:r>
                    </a:p>
                  </p:txBody>
                </p:sp>
                <p:sp>
                  <p:nvSpPr>
                    <p:cNvPr id="7185" name="TextBox 7184">
                      <a:extLst>
                        <a:ext uri="{FF2B5EF4-FFF2-40B4-BE49-F238E27FC236}">
                          <a16:creationId xmlns:a16="http://schemas.microsoft.com/office/drawing/2014/main" id="{6AE6CF82-19B7-6DAC-A674-9E3EC2409E5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129554" y="3933655"/>
                      <a:ext cx="2324639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200" b="1" dirty="0"/>
                        <a:t>Expiry Date: </a:t>
                      </a:r>
                      <a:r>
                        <a:rPr lang="en-GB" sz="1400" dirty="0"/>
                        <a:t>25 - May- 2065</a:t>
                      </a:r>
                    </a:p>
                  </p:txBody>
                </p:sp>
                <p:grpSp>
                  <p:nvGrpSpPr>
                    <p:cNvPr id="7186" name="Group 7185">
                      <a:extLst>
                        <a:ext uri="{FF2B5EF4-FFF2-40B4-BE49-F238E27FC236}">
                          <a16:creationId xmlns:a16="http://schemas.microsoft.com/office/drawing/2014/main" id="{1428A23B-45E6-D596-3CA4-6FFB44B632A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49014" y="4934716"/>
                      <a:ext cx="2282466" cy="594833"/>
                      <a:chOff x="3230348" y="4821095"/>
                      <a:chExt cx="2347773" cy="594833"/>
                    </a:xfrm>
                  </p:grpSpPr>
                  <p:sp>
                    <p:nvSpPr>
                      <p:cNvPr id="7198" name="TextBox 7197">
                        <a:extLst>
                          <a:ext uri="{FF2B5EF4-FFF2-40B4-BE49-F238E27FC236}">
                            <a16:creationId xmlns:a16="http://schemas.microsoft.com/office/drawing/2014/main" id="{C42ED432-C4FD-24AC-D0EF-E187207CEDC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30348" y="5046596"/>
                        <a:ext cx="2347773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b="1" dirty="0"/>
                          <a:t>D       C       E      c       e</a:t>
                        </a:r>
                      </a:p>
                    </p:txBody>
                  </p:sp>
                  <p:sp>
                    <p:nvSpPr>
                      <p:cNvPr id="7200" name="TextBox 7199">
                        <a:extLst>
                          <a:ext uri="{FF2B5EF4-FFF2-40B4-BE49-F238E27FC236}">
                            <a16:creationId xmlns:a16="http://schemas.microsoft.com/office/drawing/2014/main" id="{7BF710FE-CA8A-B124-420D-B181312D620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301990" y="4821095"/>
                        <a:ext cx="2077157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400" b="1" dirty="0"/>
                          <a:t>Additional Information</a:t>
                        </a:r>
                      </a:p>
                    </p:txBody>
                  </p:sp>
                </p:grpSp>
                <p:pic>
                  <p:nvPicPr>
                    <p:cNvPr id="7187" name="Picture 7186">
                      <a:extLst>
                        <a:ext uri="{FF2B5EF4-FFF2-40B4-BE49-F238E27FC236}">
                          <a16:creationId xmlns:a16="http://schemas.microsoft.com/office/drawing/2014/main" id="{33F9F8FB-E5B5-73A1-4A8D-1742BEC1BBDA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6"/>
                    <a:stretch>
                      <a:fillRect/>
                    </a:stretch>
                  </p:blipFill>
                  <p:spPr>
                    <a:xfrm>
                      <a:off x="231652" y="3355562"/>
                      <a:ext cx="1933845" cy="695422"/>
                    </a:xfrm>
                    <a:prstGeom prst="rect">
                      <a:avLst/>
                    </a:prstGeom>
                  </p:spPr>
                </p:pic>
                <p:grpSp>
                  <p:nvGrpSpPr>
                    <p:cNvPr id="7188" name="Group 7187">
                      <a:extLst>
                        <a:ext uri="{FF2B5EF4-FFF2-40B4-BE49-F238E27FC236}">
                          <a16:creationId xmlns:a16="http://schemas.microsoft.com/office/drawing/2014/main" id="{838E9A6A-EC0A-8EBA-76FC-13587932866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46457" y="290945"/>
                      <a:chExt cx="5307736" cy="6092192"/>
                    </a:xfrm>
                  </p:grpSpPr>
                  <p:grpSp>
                    <p:nvGrpSpPr>
                      <p:cNvPr id="7190" name="Group 7189">
                        <a:extLst>
                          <a:ext uri="{FF2B5EF4-FFF2-40B4-BE49-F238E27FC236}">
                            <a16:creationId xmlns:a16="http://schemas.microsoft.com/office/drawing/2014/main" id="{EBBEF941-A793-D520-0B41-3BC61B22AA3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6457" y="290945"/>
                        <a:ext cx="5307736" cy="6092192"/>
                        <a:chOff x="197428" y="290945"/>
                        <a:chExt cx="5307736" cy="6092192"/>
                      </a:xfrm>
                    </p:grpSpPr>
                    <p:sp>
                      <p:nvSpPr>
                        <p:cNvPr id="7194" name="Rectangle 7193">
                          <a:extLst>
                            <a:ext uri="{FF2B5EF4-FFF2-40B4-BE49-F238E27FC236}">
                              <a16:creationId xmlns:a16="http://schemas.microsoft.com/office/drawing/2014/main" id="{B9AAA0B2-9F38-22E6-59F9-AE423D9F172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97428" y="290945"/>
                          <a:ext cx="5307736" cy="6092192"/>
                        </a:xfrm>
                        <a:prstGeom prst="rect">
                          <a:avLst/>
                        </a:prstGeom>
                        <a:noFill/>
                        <a:ln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miter lim="800000"/>
                        </a:ln>
                        <a:effectLst/>
                      </p:spPr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GB" sz="18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ysClr val="window" lastClr="FFFFFF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p:txBody>
                    </p:sp>
                    <p:grpSp>
                      <p:nvGrpSpPr>
                        <p:cNvPr id="7195" name="Group 7194">
                          <a:extLst>
                            <a:ext uri="{FF2B5EF4-FFF2-40B4-BE49-F238E27FC236}">
                              <a16:creationId xmlns:a16="http://schemas.microsoft.com/office/drawing/2014/main" id="{8E5A7E4F-A132-81F5-5357-5C4CC2B9840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41421" y="3576489"/>
                          <a:ext cx="2754031" cy="1691934"/>
                          <a:chOff x="-41797" y="372190"/>
                          <a:chExt cx="2043297" cy="1078695"/>
                        </a:xfrm>
                      </p:grpSpPr>
                      <p:sp>
                        <p:nvSpPr>
                          <p:cNvPr id="7196" name="Text Box 27">
                            <a:extLst>
                              <a:ext uri="{FF2B5EF4-FFF2-40B4-BE49-F238E27FC236}">
                                <a16:creationId xmlns:a16="http://schemas.microsoft.com/office/drawing/2014/main" id="{D37C6038-3687-98FA-875B-52066A1B44CB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-41797" y="691595"/>
                            <a:ext cx="1879905" cy="759290"/>
                          </a:xfrm>
                          <a:prstGeom prst="rect">
                            <a:avLst/>
                          </a:prstGeom>
                          <a:solidFill>
                            <a:sysClr val="window" lastClr="FFFFFF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This component was collected in CPD anticoagulant and is suspended in 105 millilitres of additive solution of the following composition.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		</a:t>
                            </a:r>
                            <a:r>
                              <a:rPr kumimoji="0" lang="en-GB" sz="800" b="0" i="0" u="none" strike="noStrike" kern="0" cap="none" spc="0" normalizeH="0" baseline="0" noProof="0" dirty="0" err="1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mmols</a:t>
                            </a: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/l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Sodium Chloride 		150.0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Adenine 		1.25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Anhydrous Glucose 		45.4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 err="1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Manitol</a:t>
                            </a: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 		28.8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spcAft>
                                <a:spcPts val="100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6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 </a:t>
                            </a:r>
                            <a:endParaRPr kumimoji="0" lang="en-GB" sz="11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sp>
                        <p:nvSpPr>
                          <p:cNvPr id="7197" name="Text Box 3">
                            <a:extLst>
                              <a:ext uri="{FF2B5EF4-FFF2-40B4-BE49-F238E27FC236}">
                                <a16:creationId xmlns:a16="http://schemas.microsoft.com/office/drawing/2014/main" id="{5E982396-2AAF-91AB-7FCA-F6283B2D215C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1423549" y="372190"/>
                            <a:ext cx="577951" cy="302514"/>
                          </a:xfrm>
                          <a:prstGeom prst="rect">
                            <a:avLst/>
                          </a:prstGeom>
                          <a:solidFill>
                            <a:sysClr val="window" lastClr="FFFFFF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1100" b="1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Volume 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1100" b="1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280 ml</a:t>
                            </a:r>
                            <a:endParaRPr kumimoji="0" lang="en-GB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</p:grpSp>
                  </p:grpSp>
                  <p:sp>
                    <p:nvSpPr>
                      <p:cNvPr id="7191" name="TextBox 7190">
                        <a:extLst>
                          <a:ext uri="{FF2B5EF4-FFF2-40B4-BE49-F238E27FC236}">
                            <a16:creationId xmlns:a16="http://schemas.microsoft.com/office/drawing/2014/main" id="{20E35338-03DB-C3C2-8467-D427F379B32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057736"/>
                        <a:ext cx="3189751" cy="29418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2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RED CELLS IN ADDITIVE SOLUTION LD</a:t>
                        </a:r>
                        <a:endParaRPr kumimoji="0" lang="en-GB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7192" name="TextBox 7191">
                        <a:extLst>
                          <a:ext uri="{FF2B5EF4-FFF2-40B4-BE49-F238E27FC236}">
                            <a16:creationId xmlns:a16="http://schemas.microsoft.com/office/drawing/2014/main" id="{243DA6D6-742C-3F48-575B-F9F93D1C499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83551" y="2365851"/>
                        <a:ext cx="1545348" cy="26058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STORE AT 4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 +/- 2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</a:t>
                        </a:r>
                        <a:endParaRPr kumimoji="0" lang="en-GB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7193" name="TextBox 7192">
                        <a:extLst>
                          <a:ext uri="{FF2B5EF4-FFF2-40B4-BE49-F238E27FC236}">
                            <a16:creationId xmlns:a16="http://schemas.microsoft.com/office/drawing/2014/main" id="{255EAFCD-0223-7E6F-B466-9650DCFEB8C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603212"/>
                        <a:ext cx="2896462" cy="79323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not be used if there are visible signs of deterioration.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GB" sz="800" b="1" kern="0" dirty="0">
                            <a:solidFill>
                              <a:sysClr val="windowText" lastClr="000000"/>
                            </a:solidFill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be administered through a suitable transfusion set incorporating a 170mm filter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may transmit infection </a:t>
                        </a:r>
                        <a:endParaRPr kumimoji="0" lang="en-GB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pic>
                  <p:nvPicPr>
                    <p:cNvPr id="7189" name="Picture 6" descr="Barcode">
                      <a:extLst>
                        <a:ext uri="{FF2B5EF4-FFF2-40B4-BE49-F238E27FC236}">
                          <a16:creationId xmlns:a16="http://schemas.microsoft.com/office/drawing/2014/main" id="{73173A29-45F7-E8A0-A3F8-E87B9FD2DF56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 rotWithShape="1">
                    <a:blip r:embed="rId7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b="24524"/>
                    <a:stretch>
                      <a:fillRect/>
                    </a:stretch>
                  </p:blipFill>
                  <p:spPr bwMode="auto">
                    <a:xfrm>
                      <a:off x="3249014" y="4258753"/>
                      <a:ext cx="2104386" cy="645658"/>
                    </a:xfrm>
                    <a:prstGeom prst="rect">
                      <a:avLst/>
                    </a:prstGeom>
                    <a:noFill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</p:pic>
              </p:grpSp>
            </p:grpSp>
            <p:sp>
              <p:nvSpPr>
                <p:cNvPr id="7181" name="Rectangle 7180">
                  <a:extLst>
                    <a:ext uri="{FF2B5EF4-FFF2-40B4-BE49-F238E27FC236}">
                      <a16:creationId xmlns:a16="http://schemas.microsoft.com/office/drawing/2014/main" id="{02FFA62B-EA58-F051-0E5E-88FB76AA84D9}"/>
                    </a:ext>
                  </a:extLst>
                </p:cNvPr>
                <p:cNvSpPr/>
                <p:nvPr/>
              </p:nvSpPr>
              <p:spPr>
                <a:xfrm>
                  <a:off x="3773078" y="1769065"/>
                  <a:ext cx="1545348" cy="2215991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>
                  <a:spAutoFit/>
                </a:bodyPr>
                <a:lstStyle/>
                <a:p>
                  <a:pPr algn="ctr"/>
                  <a:r>
                    <a:rPr lang="en-US" sz="13800" dirty="0">
                      <a:ln w="0"/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</a:rPr>
                    <a:t>A</a:t>
                  </a:r>
                </a:p>
              </p:txBody>
            </p:sp>
          </p:grpSp>
          <p:pic>
            <p:nvPicPr>
              <p:cNvPr id="7179" name="Picture 2" descr="Barcode">
                <a:extLst>
                  <a:ext uri="{FF2B5EF4-FFF2-40B4-BE49-F238E27FC236}">
                    <a16:creationId xmlns:a16="http://schemas.microsoft.com/office/drawing/2014/main" id="{D635DB95-FA28-0517-F34A-1AC67FDDF51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3600" b="24524"/>
              <a:stretch>
                <a:fillRect/>
              </a:stretch>
            </p:blipFill>
            <p:spPr bwMode="auto">
              <a:xfrm>
                <a:off x="4150579" y="1586791"/>
                <a:ext cx="1127770" cy="43712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7226" name="Picture 6" descr="Barcode">
              <a:extLst>
                <a:ext uri="{FF2B5EF4-FFF2-40B4-BE49-F238E27FC236}">
                  <a16:creationId xmlns:a16="http://schemas.microsoft.com/office/drawing/2014/main" id="{0887C910-CD8C-209A-E020-0507706D26B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10041230" y="1078379"/>
              <a:ext cx="1127771" cy="4195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086B11B-2A5A-1CEA-62DA-ADB8537BCC5A}"/>
              </a:ext>
            </a:extLst>
          </p:cNvPr>
          <p:cNvSpPr txBox="1"/>
          <p:nvPr/>
        </p:nvSpPr>
        <p:spPr>
          <a:xfrm>
            <a:off x="9327366" y="5499823"/>
            <a:ext cx="2282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 +        +        -       -       +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AEA752-F4F4-6D86-161A-118109F1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11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F19BF7-9CDA-8CA0-9646-C4386EFD35D4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623470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9DF917-603E-200B-D61F-22CBB06DD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93836DCC-D512-6348-4446-4E3247CDE3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1101" y="933405"/>
            <a:ext cx="3172268" cy="100979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A1B05A3-C959-CEF7-2B61-18CD5D8FA1A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189" b="15694"/>
          <a:stretch>
            <a:fillRect/>
          </a:stretch>
        </p:blipFill>
        <p:spPr>
          <a:xfrm>
            <a:off x="6505009" y="461475"/>
            <a:ext cx="3077004" cy="5069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2025010-377B-FC93-F929-14BB29F86D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518" y="461475"/>
            <a:ext cx="2819794" cy="523948"/>
          </a:xfrm>
          <a:prstGeom prst="rect">
            <a:avLst/>
          </a:prstGeom>
        </p:spPr>
      </p:pic>
      <p:pic>
        <p:nvPicPr>
          <p:cNvPr id="11266" name="Picture 2" descr="Barcode">
            <a:extLst>
              <a:ext uri="{FF2B5EF4-FFF2-40B4-BE49-F238E27FC236}">
                <a16:creationId xmlns:a16="http://schemas.microsoft.com/office/drawing/2014/main" id="{F6AD8FC0-89F1-FA88-B9BF-C93A2CA30B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500"/>
          <a:stretch>
            <a:fillRect/>
          </a:stretch>
        </p:blipFill>
        <p:spPr bwMode="auto">
          <a:xfrm>
            <a:off x="506700" y="1125465"/>
            <a:ext cx="2951359" cy="809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0469AC0B-69F4-EB5B-8DC0-F684E63E6C83}"/>
              </a:ext>
            </a:extLst>
          </p:cNvPr>
          <p:cNvGrpSpPr/>
          <p:nvPr/>
        </p:nvGrpSpPr>
        <p:grpSpPr>
          <a:xfrm>
            <a:off x="325709" y="382904"/>
            <a:ext cx="5770291" cy="6092192"/>
            <a:chOff x="325709" y="382904"/>
            <a:chExt cx="5770291" cy="6092192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66F306EE-E63F-FB1D-2F69-304AC72A8511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A6CD7520-9F8C-FF2C-0FDC-1822F68B9A01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325709" y="382904"/>
                <a:chExt cx="5770291" cy="6092192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4538E156-2E5A-A17F-2106-DF05B9C046B7}"/>
                    </a:ext>
                  </a:extLst>
                </p:cNvPr>
                <p:cNvGrpSpPr/>
                <p:nvPr/>
              </p:nvGrpSpPr>
              <p:grpSpPr>
                <a:xfrm>
                  <a:off x="325709" y="382904"/>
                  <a:ext cx="5770291" cy="6092192"/>
                  <a:chOff x="146457" y="290945"/>
                  <a:chExt cx="5770291" cy="6092192"/>
                </a:xfrm>
              </p:grpSpPr>
              <p:sp>
                <p:nvSpPr>
                  <p:cNvPr id="102" name="TextBox 101">
                    <a:extLst>
                      <a:ext uri="{FF2B5EF4-FFF2-40B4-BE49-F238E27FC236}">
                        <a16:creationId xmlns:a16="http://schemas.microsoft.com/office/drawing/2014/main" id="{90F4203C-A439-91B9-39D8-F21F049778A1}"/>
                      </a:ext>
                    </a:extLst>
                  </p:cNvPr>
                  <p:cNvSpPr txBox="1"/>
                  <p:nvPr/>
                </p:nvSpPr>
                <p:spPr>
                  <a:xfrm>
                    <a:off x="3232430" y="5664222"/>
                    <a:ext cx="2684318" cy="71891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NEG: HT, K 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NBS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Date Bled: 22 June 2025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16" name="Group 15">
                    <a:extLst>
                      <a:ext uri="{FF2B5EF4-FFF2-40B4-BE49-F238E27FC236}">
                        <a16:creationId xmlns:a16="http://schemas.microsoft.com/office/drawing/2014/main" id="{CFB71D1F-AF32-E7BC-5EA3-C3C30AF5BA56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85023" cy="6092192"/>
                    <a:chOff x="146457" y="290945"/>
                    <a:chExt cx="5385023" cy="6092192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24348CDA-1C60-04A8-BF90-543190FC8E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0348" y="3504602"/>
                      <a:ext cx="2123052" cy="402213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Rh D Positive</a:t>
                      </a:r>
                    </a:p>
                  </p:txBody>
                </p:sp>
                <p:sp>
                  <p:nvSpPr>
                    <p:cNvPr id="87" name="TextBox 86">
                      <a:extLst>
                        <a:ext uri="{FF2B5EF4-FFF2-40B4-BE49-F238E27FC236}">
                          <a16:creationId xmlns:a16="http://schemas.microsoft.com/office/drawing/2014/main" id="{8233A0AE-3B1F-73A2-219F-648D4AF038C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129554" y="3933655"/>
                      <a:ext cx="2324639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200" b="1" dirty="0"/>
                        <a:t>Expiry Date: </a:t>
                      </a:r>
                      <a:r>
                        <a:rPr lang="en-GB" sz="1400" dirty="0"/>
                        <a:t>25 - May- 2065</a:t>
                      </a:r>
                    </a:p>
                  </p:txBody>
                </p:sp>
                <p:grpSp>
                  <p:nvGrpSpPr>
                    <p:cNvPr id="101" name="Group 100">
                      <a:extLst>
                        <a:ext uri="{FF2B5EF4-FFF2-40B4-BE49-F238E27FC236}">
                          <a16:creationId xmlns:a16="http://schemas.microsoft.com/office/drawing/2014/main" id="{33AC2558-8625-6288-E9BE-ADC0C408A88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49014" y="4934716"/>
                      <a:ext cx="2282466" cy="594833"/>
                      <a:chOff x="3230348" y="4821095"/>
                      <a:chExt cx="2347773" cy="594833"/>
                    </a:xfrm>
                  </p:grpSpPr>
                  <p:sp>
                    <p:nvSpPr>
                      <p:cNvPr id="98" name="TextBox 97">
                        <a:extLst>
                          <a:ext uri="{FF2B5EF4-FFF2-40B4-BE49-F238E27FC236}">
                            <a16:creationId xmlns:a16="http://schemas.microsoft.com/office/drawing/2014/main" id="{56B26133-0B3A-AFA2-612D-406F9683F40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30348" y="5046596"/>
                        <a:ext cx="2347773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b="1" dirty="0"/>
                          <a:t>D       C       E      c       e</a:t>
                        </a:r>
                      </a:p>
                    </p:txBody>
                  </p:sp>
                  <p:sp>
                    <p:nvSpPr>
                      <p:cNvPr id="100" name="TextBox 99">
                        <a:extLst>
                          <a:ext uri="{FF2B5EF4-FFF2-40B4-BE49-F238E27FC236}">
                            <a16:creationId xmlns:a16="http://schemas.microsoft.com/office/drawing/2014/main" id="{44525977-9254-AB3C-D670-35C20F572BFD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301990" y="4821095"/>
                        <a:ext cx="2077157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400" b="1" dirty="0"/>
                          <a:t>Additional Information</a:t>
                        </a:r>
                      </a:p>
                    </p:txBody>
                  </p:sp>
                </p:grpSp>
                <p:pic>
                  <p:nvPicPr>
                    <p:cNvPr id="22" name="Picture 21">
                      <a:extLst>
                        <a:ext uri="{FF2B5EF4-FFF2-40B4-BE49-F238E27FC236}">
                          <a16:creationId xmlns:a16="http://schemas.microsoft.com/office/drawing/2014/main" id="{EF4A13E3-FE6C-0339-2EC6-0E894AD5B1F8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6"/>
                    <a:stretch>
                      <a:fillRect/>
                    </a:stretch>
                  </p:blipFill>
                  <p:spPr>
                    <a:xfrm>
                      <a:off x="231652" y="3355562"/>
                      <a:ext cx="1933845" cy="695422"/>
                    </a:xfrm>
                    <a:prstGeom prst="rect">
                      <a:avLst/>
                    </a:prstGeom>
                  </p:spPr>
                </p:pic>
                <p:grpSp>
                  <p:nvGrpSpPr>
                    <p:cNvPr id="15" name="Group 14">
                      <a:extLst>
                        <a:ext uri="{FF2B5EF4-FFF2-40B4-BE49-F238E27FC236}">
                          <a16:creationId xmlns:a16="http://schemas.microsoft.com/office/drawing/2014/main" id="{285ACD6F-10AF-2736-2F85-A6ACEAC0E17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46457" y="290945"/>
                      <a:chExt cx="5307736" cy="6092192"/>
                    </a:xfrm>
                  </p:grpSpPr>
                  <p:grpSp>
                    <p:nvGrpSpPr>
                      <p:cNvPr id="14" name="Group 13">
                        <a:extLst>
                          <a:ext uri="{FF2B5EF4-FFF2-40B4-BE49-F238E27FC236}">
                            <a16:creationId xmlns:a16="http://schemas.microsoft.com/office/drawing/2014/main" id="{70C8AE98-8FB1-FDA7-6FEC-753ED8DFA91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6457" y="290945"/>
                        <a:ext cx="5307736" cy="6092192"/>
                        <a:chOff x="197428" y="290945"/>
                        <a:chExt cx="5307736" cy="6092192"/>
                      </a:xfrm>
                    </p:grpSpPr>
                    <p:sp>
                      <p:nvSpPr>
                        <p:cNvPr id="25" name="Rectangle 24">
                          <a:extLst>
                            <a:ext uri="{FF2B5EF4-FFF2-40B4-BE49-F238E27FC236}">
                              <a16:creationId xmlns:a16="http://schemas.microsoft.com/office/drawing/2014/main" id="{CE7100B2-C6F2-4DA1-6C0B-C6281DE9C6D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97428" y="290945"/>
                          <a:ext cx="5307736" cy="6092192"/>
                        </a:xfrm>
                        <a:prstGeom prst="rect">
                          <a:avLst/>
                        </a:prstGeom>
                        <a:noFill/>
                        <a:ln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miter lim="800000"/>
                        </a:ln>
                        <a:effectLst/>
                      </p:spPr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GB" sz="18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ysClr val="window" lastClr="FFFFFF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p:txBody>
                    </p:sp>
                    <p:grpSp>
                      <p:nvGrpSpPr>
                        <p:cNvPr id="36" name="Group 35">
                          <a:extLst>
                            <a:ext uri="{FF2B5EF4-FFF2-40B4-BE49-F238E27FC236}">
                              <a16:creationId xmlns:a16="http://schemas.microsoft.com/office/drawing/2014/main" id="{98B3C63B-056D-440B-1178-DA40EA2B6574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41421" y="3576489"/>
                          <a:ext cx="2754031" cy="1691934"/>
                          <a:chOff x="-41797" y="372190"/>
                          <a:chExt cx="2043297" cy="1078695"/>
                        </a:xfrm>
                      </p:grpSpPr>
                      <p:sp>
                        <p:nvSpPr>
                          <p:cNvPr id="39" name="Text Box 27">
                            <a:extLst>
                              <a:ext uri="{FF2B5EF4-FFF2-40B4-BE49-F238E27FC236}">
                                <a16:creationId xmlns:a16="http://schemas.microsoft.com/office/drawing/2014/main" id="{E604D835-B05A-7522-4F30-1FBB2EB514C8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-41797" y="691595"/>
                            <a:ext cx="1879905" cy="759290"/>
                          </a:xfrm>
                          <a:prstGeom prst="rect">
                            <a:avLst/>
                          </a:prstGeom>
                          <a:solidFill>
                            <a:sysClr val="window" lastClr="FFFFFF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This component was collected in CPD anticoagulant and is suspended in 105 millilitres of additive solution of the following composition.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		</a:t>
                            </a:r>
                            <a:r>
                              <a:rPr kumimoji="0" lang="en-GB" sz="800" b="0" i="0" u="none" strike="noStrike" kern="0" cap="none" spc="0" normalizeH="0" baseline="0" noProof="0" dirty="0" err="1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mmols</a:t>
                            </a: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/l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Sodium Chloride 		150.0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Adenine 		1.25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Anhydrous Glucose 		45.4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 err="1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Manitol</a:t>
                            </a: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 		28.8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spcAft>
                                <a:spcPts val="100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6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 </a:t>
                            </a:r>
                            <a:endParaRPr kumimoji="0" lang="en-GB" sz="11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sp>
                        <p:nvSpPr>
                          <p:cNvPr id="41" name="Text Box 3">
                            <a:extLst>
                              <a:ext uri="{FF2B5EF4-FFF2-40B4-BE49-F238E27FC236}">
                                <a16:creationId xmlns:a16="http://schemas.microsoft.com/office/drawing/2014/main" id="{401A6FC2-61DA-2EFA-EB6B-E8EFE4AA7FDD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1423549" y="372190"/>
                            <a:ext cx="577951" cy="302514"/>
                          </a:xfrm>
                          <a:prstGeom prst="rect">
                            <a:avLst/>
                          </a:prstGeom>
                          <a:solidFill>
                            <a:sysClr val="window" lastClr="FFFFFF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1100" b="1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Volume 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1100" b="1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280 ml</a:t>
                            </a:r>
                            <a:endParaRPr kumimoji="0" lang="en-GB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</p:grpSp>
                  </p:grpSp>
                  <p:sp>
                    <p:nvSpPr>
                      <p:cNvPr id="45" name="TextBox 44">
                        <a:extLst>
                          <a:ext uri="{FF2B5EF4-FFF2-40B4-BE49-F238E27FC236}">
                            <a16:creationId xmlns:a16="http://schemas.microsoft.com/office/drawing/2014/main" id="{17F1FE34-8007-118D-13D9-F4D582029F2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057736"/>
                        <a:ext cx="3189751" cy="29418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2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RED CELLS IN ADDITIVE SOLUTION LD</a:t>
                        </a:r>
                        <a:endParaRPr kumimoji="0" lang="en-GB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47" name="TextBox 46">
                        <a:extLst>
                          <a:ext uri="{FF2B5EF4-FFF2-40B4-BE49-F238E27FC236}">
                            <a16:creationId xmlns:a16="http://schemas.microsoft.com/office/drawing/2014/main" id="{A0603160-CEC1-D6EB-A386-EABAA6749C3D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83551" y="2365851"/>
                        <a:ext cx="1545348" cy="26058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STORE AT 4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 +/- 2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</a:t>
                        </a:r>
                        <a:endParaRPr kumimoji="0" lang="en-GB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49" name="TextBox 48">
                        <a:extLst>
                          <a:ext uri="{FF2B5EF4-FFF2-40B4-BE49-F238E27FC236}">
                            <a16:creationId xmlns:a16="http://schemas.microsoft.com/office/drawing/2014/main" id="{686CD567-C070-A659-1C6F-D6F82C9674E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603212"/>
                        <a:ext cx="2896462" cy="79323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not be used if there are visible signs of deterioration.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GB" sz="800" b="1" kern="0" dirty="0">
                            <a:solidFill>
                              <a:sysClr val="windowText" lastClr="000000"/>
                            </a:solidFill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be administered through a suitable transfusion set incorporating a 170mm filter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may transmit infection </a:t>
                        </a:r>
                        <a:endParaRPr kumimoji="0" lang="en-GB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pic>
                  <p:nvPicPr>
                    <p:cNvPr id="1030" name="Picture 6" descr="Barcode">
                      <a:extLst>
                        <a:ext uri="{FF2B5EF4-FFF2-40B4-BE49-F238E27FC236}">
                          <a16:creationId xmlns:a16="http://schemas.microsoft.com/office/drawing/2014/main" id="{B11AEF85-74FF-62E5-D269-0897954A842C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 rotWithShape="1">
                    <a:blip r:embed="rId7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b="24524"/>
                    <a:stretch>
                      <a:fillRect/>
                    </a:stretch>
                  </p:blipFill>
                  <p:spPr bwMode="auto">
                    <a:xfrm>
                      <a:off x="3249014" y="4258753"/>
                      <a:ext cx="2104386" cy="645658"/>
                    </a:xfrm>
                    <a:prstGeom prst="rect">
                      <a:avLst/>
                    </a:prstGeom>
                    <a:noFill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</p:pic>
              </p:grpSp>
            </p:grpSp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711FA375-40E7-71E9-2B51-E4F5EF1E7E7B}"/>
                    </a:ext>
                  </a:extLst>
                </p:cNvPr>
                <p:cNvSpPr/>
                <p:nvPr/>
              </p:nvSpPr>
              <p:spPr>
                <a:xfrm>
                  <a:off x="3773078" y="1769065"/>
                  <a:ext cx="1545348" cy="2215991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>
                  <a:spAutoFit/>
                </a:bodyPr>
                <a:lstStyle/>
                <a:p>
                  <a:pPr algn="ctr"/>
                  <a:r>
                    <a:rPr lang="en-US" sz="13800" dirty="0">
                      <a:ln w="0"/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</a:rPr>
                    <a:t>A</a:t>
                  </a:r>
                </a:p>
              </p:txBody>
            </p:sp>
          </p:grpSp>
          <p:pic>
            <p:nvPicPr>
              <p:cNvPr id="7170" name="Picture 2" descr="Barcode">
                <a:extLst>
                  <a:ext uri="{FF2B5EF4-FFF2-40B4-BE49-F238E27FC236}">
                    <a16:creationId xmlns:a16="http://schemas.microsoft.com/office/drawing/2014/main" id="{F995A575-6050-C70D-A245-AB6D86633ED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3600" b="24524"/>
              <a:stretch>
                <a:fillRect/>
              </a:stretch>
            </p:blipFill>
            <p:spPr bwMode="auto">
              <a:xfrm>
                <a:off x="4142131" y="1643367"/>
                <a:ext cx="1127770" cy="43712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1268" name="Picture 4" descr="Barcode">
              <a:extLst>
                <a:ext uri="{FF2B5EF4-FFF2-40B4-BE49-F238E27FC236}">
                  <a16:creationId xmlns:a16="http://schemas.microsoft.com/office/drawing/2014/main" id="{BF2314D6-904F-01F8-19F9-95DC0D84BDC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4142131" y="1123774"/>
              <a:ext cx="1127770" cy="4195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30304B8-7BA7-FD9E-9FC0-391109D12566}"/>
              </a:ext>
            </a:extLst>
          </p:cNvPr>
          <p:cNvGrpSpPr/>
          <p:nvPr/>
        </p:nvGrpSpPr>
        <p:grpSpPr>
          <a:xfrm>
            <a:off x="6224809" y="382904"/>
            <a:ext cx="5770291" cy="6092192"/>
            <a:chOff x="6224809" y="382904"/>
            <a:chExt cx="5770291" cy="6092192"/>
          </a:xfrm>
        </p:grpSpPr>
        <p:grpSp>
          <p:nvGrpSpPr>
            <p:cNvPr id="7177" name="Group 7176">
              <a:extLst>
                <a:ext uri="{FF2B5EF4-FFF2-40B4-BE49-F238E27FC236}">
                  <a16:creationId xmlns:a16="http://schemas.microsoft.com/office/drawing/2014/main" id="{310A3743-F0E1-F703-D26F-EAE7C933E507}"/>
                </a:ext>
              </a:extLst>
            </p:cNvPr>
            <p:cNvGrpSpPr/>
            <p:nvPr/>
          </p:nvGrpSpPr>
          <p:grpSpPr>
            <a:xfrm>
              <a:off x="62248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7178" name="Group 7177">
                <a:extLst>
                  <a:ext uri="{FF2B5EF4-FFF2-40B4-BE49-F238E27FC236}">
                    <a16:creationId xmlns:a16="http://schemas.microsoft.com/office/drawing/2014/main" id="{1200D19D-5DEA-B231-230B-616A96A1AC8C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325709" y="382904"/>
                <a:chExt cx="5770291" cy="6092192"/>
              </a:xfrm>
            </p:grpSpPr>
            <p:grpSp>
              <p:nvGrpSpPr>
                <p:cNvPr id="7180" name="Group 7179">
                  <a:extLst>
                    <a:ext uri="{FF2B5EF4-FFF2-40B4-BE49-F238E27FC236}">
                      <a16:creationId xmlns:a16="http://schemas.microsoft.com/office/drawing/2014/main" id="{AE24AD69-6D80-9847-60F3-6C36BD6574C5}"/>
                    </a:ext>
                  </a:extLst>
                </p:cNvPr>
                <p:cNvGrpSpPr/>
                <p:nvPr/>
              </p:nvGrpSpPr>
              <p:grpSpPr>
                <a:xfrm>
                  <a:off x="325709" y="382904"/>
                  <a:ext cx="5770291" cy="6092192"/>
                  <a:chOff x="146457" y="290945"/>
                  <a:chExt cx="5770291" cy="6092192"/>
                </a:xfrm>
              </p:grpSpPr>
              <p:sp>
                <p:nvSpPr>
                  <p:cNvPr id="7182" name="TextBox 7181">
                    <a:extLst>
                      <a:ext uri="{FF2B5EF4-FFF2-40B4-BE49-F238E27FC236}">
                        <a16:creationId xmlns:a16="http://schemas.microsoft.com/office/drawing/2014/main" id="{962DA90B-C408-AF2E-489D-48320F13CB84}"/>
                      </a:ext>
                    </a:extLst>
                  </p:cNvPr>
                  <p:cNvSpPr txBox="1"/>
                  <p:nvPr/>
                </p:nvSpPr>
                <p:spPr>
                  <a:xfrm>
                    <a:off x="3232430" y="5664222"/>
                    <a:ext cx="2684318" cy="71891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NEG: HT, K 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NBS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Date Bled: 22 June 2025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7183" name="Group 7182">
                    <a:extLst>
                      <a:ext uri="{FF2B5EF4-FFF2-40B4-BE49-F238E27FC236}">
                        <a16:creationId xmlns:a16="http://schemas.microsoft.com/office/drawing/2014/main" id="{9AEC97E7-B357-EAD3-0846-D8F3184CE5F8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85023" cy="6092192"/>
                    <a:chOff x="146457" y="290945"/>
                    <a:chExt cx="5385023" cy="6092192"/>
                  </a:xfrm>
                </p:grpSpPr>
                <p:sp>
                  <p:nvSpPr>
                    <p:cNvPr id="7184" name="Rectangle 7183">
                      <a:extLst>
                        <a:ext uri="{FF2B5EF4-FFF2-40B4-BE49-F238E27FC236}">
                          <a16:creationId xmlns:a16="http://schemas.microsoft.com/office/drawing/2014/main" id="{54A7B03A-CAC1-121D-16E3-E1DEFD9D7ED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0348" y="3504602"/>
                      <a:ext cx="2123052" cy="402213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Rh D Positive</a:t>
                      </a:r>
                    </a:p>
                  </p:txBody>
                </p:sp>
                <p:sp>
                  <p:nvSpPr>
                    <p:cNvPr id="7185" name="TextBox 7184">
                      <a:extLst>
                        <a:ext uri="{FF2B5EF4-FFF2-40B4-BE49-F238E27FC236}">
                          <a16:creationId xmlns:a16="http://schemas.microsoft.com/office/drawing/2014/main" id="{3D53D661-7273-96D6-CFF2-13905368A71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129554" y="3933655"/>
                      <a:ext cx="2324639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200" b="1" dirty="0"/>
                        <a:t>Expiry Date: </a:t>
                      </a:r>
                      <a:r>
                        <a:rPr lang="en-GB" sz="1400" dirty="0"/>
                        <a:t>25 - May- 2065</a:t>
                      </a:r>
                    </a:p>
                  </p:txBody>
                </p:sp>
                <p:grpSp>
                  <p:nvGrpSpPr>
                    <p:cNvPr id="7186" name="Group 7185">
                      <a:extLst>
                        <a:ext uri="{FF2B5EF4-FFF2-40B4-BE49-F238E27FC236}">
                          <a16:creationId xmlns:a16="http://schemas.microsoft.com/office/drawing/2014/main" id="{33DF0940-374B-262F-6CBD-874B592E336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49014" y="4934716"/>
                      <a:ext cx="2282466" cy="594833"/>
                      <a:chOff x="3230348" y="4821095"/>
                      <a:chExt cx="2347773" cy="594833"/>
                    </a:xfrm>
                  </p:grpSpPr>
                  <p:sp>
                    <p:nvSpPr>
                      <p:cNvPr id="7198" name="TextBox 7197">
                        <a:extLst>
                          <a:ext uri="{FF2B5EF4-FFF2-40B4-BE49-F238E27FC236}">
                            <a16:creationId xmlns:a16="http://schemas.microsoft.com/office/drawing/2014/main" id="{3A25B6BE-F82F-EA4F-94DD-C0826A30DC60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30348" y="5046596"/>
                        <a:ext cx="2347773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b="1" dirty="0"/>
                          <a:t>D       C       E      c       e</a:t>
                        </a:r>
                      </a:p>
                    </p:txBody>
                  </p:sp>
                  <p:sp>
                    <p:nvSpPr>
                      <p:cNvPr id="7200" name="TextBox 7199">
                        <a:extLst>
                          <a:ext uri="{FF2B5EF4-FFF2-40B4-BE49-F238E27FC236}">
                            <a16:creationId xmlns:a16="http://schemas.microsoft.com/office/drawing/2014/main" id="{FF3F73F5-3D86-61AF-7B9D-E48F71132E92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301990" y="4821095"/>
                        <a:ext cx="2077157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400" b="1" dirty="0"/>
                          <a:t>Additional Information</a:t>
                        </a:r>
                      </a:p>
                    </p:txBody>
                  </p:sp>
                </p:grpSp>
                <p:pic>
                  <p:nvPicPr>
                    <p:cNvPr id="7187" name="Picture 7186">
                      <a:extLst>
                        <a:ext uri="{FF2B5EF4-FFF2-40B4-BE49-F238E27FC236}">
                          <a16:creationId xmlns:a16="http://schemas.microsoft.com/office/drawing/2014/main" id="{0A36B0EF-55CD-D469-4D22-203B29C0F4B8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6"/>
                    <a:stretch>
                      <a:fillRect/>
                    </a:stretch>
                  </p:blipFill>
                  <p:spPr>
                    <a:xfrm>
                      <a:off x="231652" y="3355562"/>
                      <a:ext cx="1933845" cy="695422"/>
                    </a:xfrm>
                    <a:prstGeom prst="rect">
                      <a:avLst/>
                    </a:prstGeom>
                  </p:spPr>
                </p:pic>
                <p:grpSp>
                  <p:nvGrpSpPr>
                    <p:cNvPr id="7188" name="Group 7187">
                      <a:extLst>
                        <a:ext uri="{FF2B5EF4-FFF2-40B4-BE49-F238E27FC236}">
                          <a16:creationId xmlns:a16="http://schemas.microsoft.com/office/drawing/2014/main" id="{883FF43F-A63D-C20B-9CA3-569DF486C1A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46457" y="290945"/>
                      <a:chExt cx="5307736" cy="6092192"/>
                    </a:xfrm>
                  </p:grpSpPr>
                  <p:grpSp>
                    <p:nvGrpSpPr>
                      <p:cNvPr id="7190" name="Group 7189">
                        <a:extLst>
                          <a:ext uri="{FF2B5EF4-FFF2-40B4-BE49-F238E27FC236}">
                            <a16:creationId xmlns:a16="http://schemas.microsoft.com/office/drawing/2014/main" id="{C118F1E3-A8A0-9704-935F-8025C6532BB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6457" y="290945"/>
                        <a:ext cx="5307736" cy="6092192"/>
                        <a:chOff x="197428" y="290945"/>
                        <a:chExt cx="5307736" cy="6092192"/>
                      </a:xfrm>
                    </p:grpSpPr>
                    <p:sp>
                      <p:nvSpPr>
                        <p:cNvPr id="7194" name="Rectangle 7193">
                          <a:extLst>
                            <a:ext uri="{FF2B5EF4-FFF2-40B4-BE49-F238E27FC236}">
                              <a16:creationId xmlns:a16="http://schemas.microsoft.com/office/drawing/2014/main" id="{EC00BF2D-E9B0-0B6F-3B5C-FB16287E7EE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97428" y="290945"/>
                          <a:ext cx="5307736" cy="6092192"/>
                        </a:xfrm>
                        <a:prstGeom prst="rect">
                          <a:avLst/>
                        </a:prstGeom>
                        <a:noFill/>
                        <a:ln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miter lim="800000"/>
                        </a:ln>
                        <a:effectLst/>
                      </p:spPr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GB" sz="18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ysClr val="window" lastClr="FFFFFF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p:txBody>
                    </p:sp>
                    <p:grpSp>
                      <p:nvGrpSpPr>
                        <p:cNvPr id="7195" name="Group 7194">
                          <a:extLst>
                            <a:ext uri="{FF2B5EF4-FFF2-40B4-BE49-F238E27FC236}">
                              <a16:creationId xmlns:a16="http://schemas.microsoft.com/office/drawing/2014/main" id="{B62B026B-7362-7F86-2570-00A01EB7A167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41421" y="3576489"/>
                          <a:ext cx="2754031" cy="1691934"/>
                          <a:chOff x="-41797" y="372190"/>
                          <a:chExt cx="2043297" cy="1078695"/>
                        </a:xfrm>
                      </p:grpSpPr>
                      <p:sp>
                        <p:nvSpPr>
                          <p:cNvPr id="7196" name="Text Box 27">
                            <a:extLst>
                              <a:ext uri="{FF2B5EF4-FFF2-40B4-BE49-F238E27FC236}">
                                <a16:creationId xmlns:a16="http://schemas.microsoft.com/office/drawing/2014/main" id="{AEC6287F-7E6A-DBC6-7371-B7FBC59DF2EE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-41797" y="691595"/>
                            <a:ext cx="1879905" cy="759290"/>
                          </a:xfrm>
                          <a:prstGeom prst="rect">
                            <a:avLst/>
                          </a:prstGeom>
                          <a:solidFill>
                            <a:sysClr val="window" lastClr="FFFFFF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This component was collected in CPD anticoagulant and is suspended in 105 millilitres of additive solution of the following composition.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		</a:t>
                            </a:r>
                            <a:r>
                              <a:rPr kumimoji="0" lang="en-GB" sz="800" b="0" i="0" u="none" strike="noStrike" kern="0" cap="none" spc="0" normalizeH="0" baseline="0" noProof="0" dirty="0" err="1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mmols</a:t>
                            </a: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/l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Sodium Chloride 		150.0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Adenine 		1.25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Anhydrous Glucose 		45.4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 err="1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Manitol</a:t>
                            </a: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 		28.8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spcAft>
                                <a:spcPts val="100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6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 </a:t>
                            </a:r>
                            <a:endParaRPr kumimoji="0" lang="en-GB" sz="11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sp>
                        <p:nvSpPr>
                          <p:cNvPr id="7197" name="Text Box 3">
                            <a:extLst>
                              <a:ext uri="{FF2B5EF4-FFF2-40B4-BE49-F238E27FC236}">
                                <a16:creationId xmlns:a16="http://schemas.microsoft.com/office/drawing/2014/main" id="{6D93EF68-29C7-0E2A-A832-818839A2FE94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1423549" y="372190"/>
                            <a:ext cx="577951" cy="302514"/>
                          </a:xfrm>
                          <a:prstGeom prst="rect">
                            <a:avLst/>
                          </a:prstGeom>
                          <a:solidFill>
                            <a:sysClr val="window" lastClr="FFFFFF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1100" b="1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Volume 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1100" b="1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280 ml</a:t>
                            </a:r>
                            <a:endParaRPr kumimoji="0" lang="en-GB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</p:grpSp>
                  </p:grpSp>
                  <p:sp>
                    <p:nvSpPr>
                      <p:cNvPr id="7191" name="TextBox 7190">
                        <a:extLst>
                          <a:ext uri="{FF2B5EF4-FFF2-40B4-BE49-F238E27FC236}">
                            <a16:creationId xmlns:a16="http://schemas.microsoft.com/office/drawing/2014/main" id="{23433F7B-76F8-8BC0-8DB8-9B50AD1A47A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057736"/>
                        <a:ext cx="3189751" cy="29418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2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RED CELLS IN ADDITIVE SOLUTION LD</a:t>
                        </a:r>
                        <a:endParaRPr kumimoji="0" lang="en-GB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7192" name="TextBox 7191">
                        <a:extLst>
                          <a:ext uri="{FF2B5EF4-FFF2-40B4-BE49-F238E27FC236}">
                            <a16:creationId xmlns:a16="http://schemas.microsoft.com/office/drawing/2014/main" id="{A915F259-E56D-341B-7AC5-7CB3644CB970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83551" y="2365851"/>
                        <a:ext cx="1545348" cy="26058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STORE AT 4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 +/- 2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</a:t>
                        </a:r>
                        <a:endParaRPr kumimoji="0" lang="en-GB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7193" name="TextBox 7192">
                        <a:extLst>
                          <a:ext uri="{FF2B5EF4-FFF2-40B4-BE49-F238E27FC236}">
                            <a16:creationId xmlns:a16="http://schemas.microsoft.com/office/drawing/2014/main" id="{2C51A92E-1D0E-5804-F82E-88EFAD8150BD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603212"/>
                        <a:ext cx="2896462" cy="79323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not be used if there are visible signs of deterioration.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GB" sz="800" b="1" kern="0" dirty="0">
                            <a:solidFill>
                              <a:sysClr val="windowText" lastClr="000000"/>
                            </a:solidFill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be administered through a suitable transfusion set incorporating a 170mm filter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may transmit infection </a:t>
                        </a:r>
                        <a:endParaRPr kumimoji="0" lang="en-GB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pic>
                  <p:nvPicPr>
                    <p:cNvPr id="7189" name="Picture 6" descr="Barcode">
                      <a:extLst>
                        <a:ext uri="{FF2B5EF4-FFF2-40B4-BE49-F238E27FC236}">
                          <a16:creationId xmlns:a16="http://schemas.microsoft.com/office/drawing/2014/main" id="{3343E554-62F5-F672-C79C-73BE525A1506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 rotWithShape="1">
                    <a:blip r:embed="rId7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b="24524"/>
                    <a:stretch>
                      <a:fillRect/>
                    </a:stretch>
                  </p:blipFill>
                  <p:spPr bwMode="auto">
                    <a:xfrm>
                      <a:off x="3249014" y="4258753"/>
                      <a:ext cx="2104386" cy="645658"/>
                    </a:xfrm>
                    <a:prstGeom prst="rect">
                      <a:avLst/>
                    </a:prstGeom>
                    <a:noFill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</p:pic>
              </p:grpSp>
            </p:grpSp>
            <p:sp>
              <p:nvSpPr>
                <p:cNvPr id="7181" name="Rectangle 7180">
                  <a:extLst>
                    <a:ext uri="{FF2B5EF4-FFF2-40B4-BE49-F238E27FC236}">
                      <a16:creationId xmlns:a16="http://schemas.microsoft.com/office/drawing/2014/main" id="{9A4190BB-B3DD-205E-4FDB-84282C9F4B86}"/>
                    </a:ext>
                  </a:extLst>
                </p:cNvPr>
                <p:cNvSpPr/>
                <p:nvPr/>
              </p:nvSpPr>
              <p:spPr>
                <a:xfrm>
                  <a:off x="3773078" y="1769065"/>
                  <a:ext cx="1545348" cy="2215991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>
                  <a:spAutoFit/>
                </a:bodyPr>
                <a:lstStyle/>
                <a:p>
                  <a:pPr algn="ctr"/>
                  <a:r>
                    <a:rPr lang="en-US" sz="13800" dirty="0">
                      <a:ln w="0"/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</a:rPr>
                    <a:t>A</a:t>
                  </a:r>
                </a:p>
              </p:txBody>
            </p:sp>
          </p:grpSp>
          <p:pic>
            <p:nvPicPr>
              <p:cNvPr id="7179" name="Picture 2" descr="Barcode">
                <a:extLst>
                  <a:ext uri="{FF2B5EF4-FFF2-40B4-BE49-F238E27FC236}">
                    <a16:creationId xmlns:a16="http://schemas.microsoft.com/office/drawing/2014/main" id="{F6E59AE4-2A68-D4BA-7272-1C408BE5896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3600" b="24524"/>
              <a:stretch>
                <a:fillRect/>
              </a:stretch>
            </p:blipFill>
            <p:spPr bwMode="auto">
              <a:xfrm>
                <a:off x="4154277" y="1574106"/>
                <a:ext cx="1127770" cy="43712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1270" name="Picture 6" descr="Barcode">
              <a:extLst>
                <a:ext uri="{FF2B5EF4-FFF2-40B4-BE49-F238E27FC236}">
                  <a16:creationId xmlns:a16="http://schemas.microsoft.com/office/drawing/2014/main" id="{EA814690-7471-0B18-1F6C-8F5720B7EA0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524"/>
            <a:stretch>
              <a:fillRect/>
            </a:stretch>
          </p:blipFill>
          <p:spPr bwMode="auto">
            <a:xfrm>
              <a:off x="10041231" y="1050674"/>
              <a:ext cx="1139916" cy="425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8A893CC-851F-12BA-C519-3044B3082093}"/>
              </a:ext>
            </a:extLst>
          </p:cNvPr>
          <p:cNvSpPr txBox="1"/>
          <p:nvPr/>
        </p:nvSpPr>
        <p:spPr>
          <a:xfrm>
            <a:off x="3428266" y="5486074"/>
            <a:ext cx="2282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 +        +        -       -       +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D3BCEC-F604-11CE-0B4C-68B2B0CFAEFC}"/>
              </a:ext>
            </a:extLst>
          </p:cNvPr>
          <p:cNvSpPr txBox="1"/>
          <p:nvPr/>
        </p:nvSpPr>
        <p:spPr>
          <a:xfrm>
            <a:off x="9327366" y="5474878"/>
            <a:ext cx="2282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 +        +        -       -       +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736E5E-B567-EF47-3EC0-4B8E4993D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12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E7A501-DC3E-785D-E62E-D5106F08AB55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4135812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55D23-C428-0E73-2DBB-618318558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6F6C2-2139-11F8-6F25-7B25E8E91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500" dirty="0"/>
              <a:t>B Neg RBC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F41F58-DA34-E3D2-2F98-F3C52D19A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13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2B737B-5E03-0106-9C05-123213D17E2A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1375434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384D7-0967-2E52-B272-4E0530C31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DF30D0BA-247C-B463-C8BE-08AA64A6BD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803" y="911177"/>
            <a:ext cx="3134162" cy="95263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1CC7427-5D3E-A09F-D07E-E8CB2AED5E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2819" y="464314"/>
            <a:ext cx="2857899" cy="51442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C24CF69D-492B-AEE8-EBFC-5CBE529733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066" y="454260"/>
            <a:ext cx="2857899" cy="523948"/>
          </a:xfrm>
          <a:prstGeom prst="rect">
            <a:avLst/>
          </a:prstGeom>
        </p:spPr>
      </p:pic>
      <p:pic>
        <p:nvPicPr>
          <p:cNvPr id="8196" name="Picture 4" descr="Barcode">
            <a:extLst>
              <a:ext uri="{FF2B5EF4-FFF2-40B4-BE49-F238E27FC236}">
                <a16:creationId xmlns:a16="http://schemas.microsoft.com/office/drawing/2014/main" id="{638512C0-CD3B-E242-4C10-4D92220A46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24"/>
          <a:stretch>
            <a:fillRect/>
          </a:stretch>
        </p:blipFill>
        <p:spPr bwMode="auto">
          <a:xfrm>
            <a:off x="6531193" y="1065459"/>
            <a:ext cx="2978638" cy="775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AE102AE3-2EF6-8A11-D2AC-8FA9AE1A1647}"/>
              </a:ext>
            </a:extLst>
          </p:cNvPr>
          <p:cNvGrpSpPr/>
          <p:nvPr/>
        </p:nvGrpSpPr>
        <p:grpSpPr>
          <a:xfrm>
            <a:off x="325709" y="382904"/>
            <a:ext cx="11741409" cy="6092192"/>
            <a:chOff x="325709" y="382904"/>
            <a:chExt cx="11741409" cy="6092192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16766EBC-98EF-5E9B-03E6-A17E96714033}"/>
                </a:ext>
              </a:extLst>
            </p:cNvPr>
            <p:cNvGrpSpPr/>
            <p:nvPr/>
          </p:nvGrpSpPr>
          <p:grpSpPr>
            <a:xfrm>
              <a:off x="325709" y="382904"/>
              <a:ext cx="11741409" cy="6092192"/>
              <a:chOff x="325709" y="382904"/>
              <a:chExt cx="11741409" cy="6092192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1391FEEE-A69A-C589-F4F9-F767735D178D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11741409" cy="6092192"/>
                <a:chOff x="325709" y="382904"/>
                <a:chExt cx="11741409" cy="6092192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6AEF7963-DF92-8BFD-A5C3-C18C68F88E30}"/>
                    </a:ext>
                  </a:extLst>
                </p:cNvPr>
                <p:cNvGrpSpPr/>
                <p:nvPr/>
              </p:nvGrpSpPr>
              <p:grpSpPr>
                <a:xfrm>
                  <a:off x="6296827" y="382904"/>
                  <a:ext cx="5770291" cy="6092192"/>
                  <a:chOff x="325709" y="382904"/>
                  <a:chExt cx="5770291" cy="6092192"/>
                </a:xfrm>
              </p:grpSpPr>
              <p:grpSp>
                <p:nvGrpSpPr>
                  <p:cNvPr id="13" name="Group 12">
                    <a:extLst>
                      <a:ext uri="{FF2B5EF4-FFF2-40B4-BE49-F238E27FC236}">
                        <a16:creationId xmlns:a16="http://schemas.microsoft.com/office/drawing/2014/main" id="{24BD52AD-522E-4242-585E-9FF522CEDE8A}"/>
                      </a:ext>
                    </a:extLst>
                  </p:cNvPr>
                  <p:cNvGrpSpPr/>
                  <p:nvPr/>
                </p:nvGrpSpPr>
                <p:grpSpPr>
                  <a:xfrm>
                    <a:off x="325709" y="382904"/>
                    <a:ext cx="5770291" cy="6092192"/>
                    <a:chOff x="146457" y="290945"/>
                    <a:chExt cx="5770291" cy="6092192"/>
                  </a:xfrm>
                </p:grpSpPr>
                <p:sp>
                  <p:nvSpPr>
                    <p:cNvPr id="53" name="TextBox 52">
                      <a:extLst>
                        <a:ext uri="{FF2B5EF4-FFF2-40B4-BE49-F238E27FC236}">
                          <a16:creationId xmlns:a16="http://schemas.microsoft.com/office/drawing/2014/main" id="{9F79DD53-FB42-E3C3-9073-9DAF79CB8A1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2430" y="5664222"/>
                      <a:ext cx="2684318" cy="71891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lvl="0">
                        <a:lnSpc>
                          <a:spcPct val="115000"/>
                        </a:lnSpc>
                        <a:defRPr/>
                      </a:pPr>
                      <a:r>
                        <a:rPr lang="en-GB" sz="12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NEG: HT, K </a:t>
                      </a:r>
                      <a:endParaRPr lang="en-GB" sz="1200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5000"/>
                        </a:lnSpc>
                        <a:defRPr/>
                      </a:pPr>
                      <a:r>
                        <a:rPr lang="en-GB" sz="12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NBS</a:t>
                      </a:r>
                      <a:endParaRPr lang="en-GB" sz="1200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5000"/>
                        </a:lnSpc>
                        <a:defRPr/>
                      </a:pPr>
                      <a:r>
                        <a:rPr lang="en-GB" sz="12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 Bled: 22 June 2025</a:t>
                      </a:r>
                      <a:endParaRPr lang="en-GB" sz="1200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55" name="Group 54">
                      <a:extLst>
                        <a:ext uri="{FF2B5EF4-FFF2-40B4-BE49-F238E27FC236}">
                          <a16:creationId xmlns:a16="http://schemas.microsoft.com/office/drawing/2014/main" id="{CCD06A08-AB70-F9C3-DF8B-8218C623AE4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85023" cy="6092192"/>
                      <a:chOff x="146457" y="290945"/>
                      <a:chExt cx="5385023" cy="6092192"/>
                    </a:xfrm>
                  </p:grpSpPr>
                  <p:sp>
                    <p:nvSpPr>
                      <p:cNvPr id="57" name="Rectangle 56">
                        <a:extLst>
                          <a:ext uri="{FF2B5EF4-FFF2-40B4-BE49-F238E27FC236}">
                            <a16:creationId xmlns:a16="http://schemas.microsoft.com/office/drawing/2014/main" id="{C099A11C-8A90-1121-D27B-9EED04C36AA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230348" y="3504602"/>
                        <a:ext cx="2123052" cy="4022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GB" sz="2400" b="1" dirty="0"/>
                          <a:t>Rh D Negative</a:t>
                        </a:r>
                      </a:p>
                    </p:txBody>
                  </p:sp>
                  <p:sp>
                    <p:nvSpPr>
                      <p:cNvPr id="58" name="TextBox 57">
                        <a:extLst>
                          <a:ext uri="{FF2B5EF4-FFF2-40B4-BE49-F238E27FC236}">
                            <a16:creationId xmlns:a16="http://schemas.microsoft.com/office/drawing/2014/main" id="{75C4DC47-6D54-F182-CD49-5FAE2E73CFA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129554" y="3933655"/>
                        <a:ext cx="2324639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200" b="1" dirty="0"/>
                          <a:t>Expiry Date: </a:t>
                        </a:r>
                        <a:r>
                          <a:rPr lang="en-GB" sz="1400" dirty="0"/>
                          <a:t>25 - May- 2065</a:t>
                        </a:r>
                      </a:p>
                    </p:txBody>
                  </p:sp>
                  <p:grpSp>
                    <p:nvGrpSpPr>
                      <p:cNvPr id="64" name="Group 63">
                        <a:extLst>
                          <a:ext uri="{FF2B5EF4-FFF2-40B4-BE49-F238E27FC236}">
                            <a16:creationId xmlns:a16="http://schemas.microsoft.com/office/drawing/2014/main" id="{3A5F45CA-C124-D663-DD99-6F770C89940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49014" y="4934716"/>
                        <a:ext cx="2282466" cy="828731"/>
                        <a:chOff x="3230348" y="4821095"/>
                        <a:chExt cx="2347773" cy="828731"/>
                      </a:xfrm>
                    </p:grpSpPr>
                    <p:sp>
                      <p:nvSpPr>
                        <p:cNvPr id="76" name="TextBox 75">
                          <a:extLst>
                            <a:ext uri="{FF2B5EF4-FFF2-40B4-BE49-F238E27FC236}">
                              <a16:creationId xmlns:a16="http://schemas.microsoft.com/office/drawing/2014/main" id="{47D7B738-7216-2A37-6AD8-7F99785CAD1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230348" y="5046596"/>
                          <a:ext cx="2347773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GB" b="1" dirty="0"/>
                            <a:t>D       C       E      c       e</a:t>
                          </a:r>
                        </a:p>
                      </p:txBody>
                    </p:sp>
                    <p:sp>
                      <p:nvSpPr>
                        <p:cNvPr id="77" name="TextBox 76">
                          <a:extLst>
                            <a:ext uri="{FF2B5EF4-FFF2-40B4-BE49-F238E27FC236}">
                              <a16:creationId xmlns:a16="http://schemas.microsoft.com/office/drawing/2014/main" id="{55E06990-6207-25F2-C402-3CDCF9BB67B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230348" y="5280494"/>
                          <a:ext cx="2347773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GB" b="1" dirty="0"/>
                            <a:t> -         -         -      +       +</a:t>
                          </a:r>
                        </a:p>
                      </p:txBody>
                    </p:sp>
                    <p:sp>
                      <p:nvSpPr>
                        <p:cNvPr id="78" name="TextBox 77">
                          <a:extLst>
                            <a:ext uri="{FF2B5EF4-FFF2-40B4-BE49-F238E27FC236}">
                              <a16:creationId xmlns:a16="http://schemas.microsoft.com/office/drawing/2014/main" id="{A491728F-CD19-1387-B79D-DB1EDB405D9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301990" y="4821095"/>
                          <a:ext cx="2077157" cy="307777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GB" sz="1400" b="1" dirty="0"/>
                            <a:t>Additional Information</a:t>
                          </a:r>
                        </a:p>
                      </p:txBody>
                    </p:sp>
                  </p:grpSp>
                  <p:pic>
                    <p:nvPicPr>
                      <p:cNvPr id="65" name="Picture 64">
                        <a:extLst>
                          <a:ext uri="{FF2B5EF4-FFF2-40B4-BE49-F238E27FC236}">
                            <a16:creationId xmlns:a16="http://schemas.microsoft.com/office/drawing/2014/main" id="{CD8A04FB-D250-FA9B-D0D8-8D586968FE63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1652" y="3355562"/>
                        <a:ext cx="1933845" cy="695422"/>
                      </a:xfrm>
                      <a:prstGeom prst="rect">
                        <a:avLst/>
                      </a:prstGeom>
                    </p:spPr>
                  </p:pic>
                  <p:grpSp>
                    <p:nvGrpSpPr>
                      <p:cNvPr id="66" name="Group 65">
                        <a:extLst>
                          <a:ext uri="{FF2B5EF4-FFF2-40B4-BE49-F238E27FC236}">
                            <a16:creationId xmlns:a16="http://schemas.microsoft.com/office/drawing/2014/main" id="{CDD9CD17-E6E4-7DF9-00C9-FB795FFF35F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6457" y="290945"/>
                        <a:ext cx="5307736" cy="6092192"/>
                        <a:chOff x="146457" y="290945"/>
                        <a:chExt cx="5307736" cy="6092192"/>
                      </a:xfrm>
                    </p:grpSpPr>
                    <p:grpSp>
                      <p:nvGrpSpPr>
                        <p:cNvPr id="68" name="Group 67">
                          <a:extLst>
                            <a:ext uri="{FF2B5EF4-FFF2-40B4-BE49-F238E27FC236}">
                              <a16:creationId xmlns:a16="http://schemas.microsoft.com/office/drawing/2014/main" id="{C25859A2-0227-CB87-8B61-8E8397731326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46457" y="290945"/>
                          <a:ext cx="5307736" cy="6092192"/>
                          <a:chOff x="197428" y="290945"/>
                          <a:chExt cx="5307736" cy="6092192"/>
                        </a:xfrm>
                      </p:grpSpPr>
                      <p:sp>
                        <p:nvSpPr>
                          <p:cNvPr id="72" name="Rectangle 71">
                            <a:extLst>
                              <a:ext uri="{FF2B5EF4-FFF2-40B4-BE49-F238E27FC236}">
                                <a16:creationId xmlns:a16="http://schemas.microsoft.com/office/drawing/2014/main" id="{3D60F213-72A9-29A9-AB8D-4D593FD78C8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97428" y="290945"/>
                            <a:ext cx="5307736" cy="6092192"/>
                          </a:xfrm>
                          <a:prstGeom prst="rect">
                            <a:avLst/>
                          </a:prstGeom>
                          <a:noFill/>
                          <a:ln w="12700" cap="flat" cmpd="sng" algn="ctr">
                            <a:solidFill>
                              <a:sysClr val="windowText" lastClr="000000"/>
                            </a:solidFill>
                            <a:prstDash val="solid"/>
                            <a:miter lim="800000"/>
                          </a:ln>
                          <a:effectLst/>
                        </p:spPr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GB" sz="1800" b="0" i="0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ysClr val="window" lastClr="FFFFFF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grpSp>
                        <p:nvGrpSpPr>
                          <p:cNvPr id="73" name="Group 72">
                            <a:extLst>
                              <a:ext uri="{FF2B5EF4-FFF2-40B4-BE49-F238E27FC236}">
                                <a16:creationId xmlns:a16="http://schemas.microsoft.com/office/drawing/2014/main" id="{DB610AB8-CF76-1034-5B92-73BCBDBB8780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241421" y="3576489"/>
                            <a:ext cx="2754031" cy="1691934"/>
                            <a:chOff x="-41797" y="372190"/>
                            <a:chExt cx="2043297" cy="1078695"/>
                          </a:xfrm>
                        </p:grpSpPr>
                        <p:sp>
                          <p:nvSpPr>
                            <p:cNvPr id="74" name="Text Box 27">
                              <a:extLst>
                                <a:ext uri="{FF2B5EF4-FFF2-40B4-BE49-F238E27FC236}">
                                  <a16:creationId xmlns:a16="http://schemas.microsoft.com/office/drawing/2014/main" id="{AFD2167D-F9C9-CAE4-DF90-2AFA6C8A71D9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-41797" y="691595"/>
                              <a:ext cx="1879905" cy="759290"/>
                            </a:xfrm>
                            <a:prstGeom prst="rect">
                              <a:avLst/>
                            </a:prstGeom>
                            <a:solidFill>
                              <a:sysClr val="window" lastClr="FFFFFF"/>
                            </a:solidFill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This component was collected in CPD anticoagulant and is suspended in 105 millilitres of additive solution of the following composition.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		</a:t>
                              </a:r>
                              <a:r>
                                <a:rPr kumimoji="0" lang="en-GB" sz="800" b="0" i="0" u="none" strike="noStrike" kern="0" cap="none" spc="0" normalizeH="0" baseline="0" noProof="0" dirty="0" err="1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mmols</a:t>
                              </a: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/l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Sodium Chloride 		150.0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Adenine 		1.25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Anhydrous Glucose 		45.4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 err="1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Manitol</a:t>
                              </a: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 		28.8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1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6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 </a:t>
                              </a:r>
                              <a:endParaRPr kumimoji="0" lang="en-GB" sz="11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75" name="Text Box 3">
                              <a:extLst>
                                <a:ext uri="{FF2B5EF4-FFF2-40B4-BE49-F238E27FC236}">
                                  <a16:creationId xmlns:a16="http://schemas.microsoft.com/office/drawing/2014/main" id="{1F59E96E-3A83-373D-1A36-773780F3427D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1423549" y="372190"/>
                              <a:ext cx="577951" cy="302514"/>
                            </a:xfrm>
                            <a:prstGeom prst="rect">
                              <a:avLst/>
                            </a:prstGeom>
                            <a:solidFill>
                              <a:sysClr val="window" lastClr="FFFFFF"/>
                            </a:solidFill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1100" b="1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Volume 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1100" b="1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280 ml</a:t>
                              </a:r>
                              <a:endParaRPr kumimoji="0" lang="en-GB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p:grpSp>
                    </p:grpSp>
                    <p:sp>
                      <p:nvSpPr>
                        <p:cNvPr id="69" name="TextBox 68">
                          <a:extLst>
                            <a:ext uri="{FF2B5EF4-FFF2-40B4-BE49-F238E27FC236}">
                              <a16:creationId xmlns:a16="http://schemas.microsoft.com/office/drawing/2014/main" id="{2A4786FF-FD1C-2DCC-B6AF-986E39D4D73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75266" y="2057736"/>
                          <a:ext cx="3189751" cy="294183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2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RED CELLS IN ADDITIVE SOLUTION LD</a:t>
                          </a:r>
                          <a:endParaRPr kumimoji="0" lang="en-GB" sz="2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70" name="TextBox 69">
                          <a:extLst>
                            <a:ext uri="{FF2B5EF4-FFF2-40B4-BE49-F238E27FC236}">
                              <a16:creationId xmlns:a16="http://schemas.microsoft.com/office/drawing/2014/main" id="{74C82CC1-995D-7B70-879A-A3F839EF97F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83551" y="2365851"/>
                          <a:ext cx="1545348" cy="26058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0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STORE AT 4</a:t>
                          </a:r>
                          <a:r>
                            <a:rPr kumimoji="0" lang="en-GB" sz="1000" b="1" i="0" u="none" strike="noStrike" kern="0" cap="none" spc="0" normalizeH="0" baseline="3000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kumimoji="0" lang="en-GB" sz="10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 +/- 2</a:t>
                          </a:r>
                          <a:r>
                            <a:rPr kumimoji="0" lang="en-GB" sz="1000" b="1" i="0" u="none" strike="noStrike" kern="0" cap="none" spc="0" normalizeH="0" baseline="3000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kumimoji="0" lang="en-GB" sz="10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</a:t>
                          </a:r>
                          <a:endParaRPr kumimoji="0" lang="en-GB" sz="4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71" name="TextBox 70">
                          <a:extLst>
                            <a:ext uri="{FF2B5EF4-FFF2-40B4-BE49-F238E27FC236}">
                              <a16:creationId xmlns:a16="http://schemas.microsoft.com/office/drawing/2014/main" id="{F4A4BF87-1F7B-9D8A-1A1A-588003FF1A8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75266" y="2603212"/>
                          <a:ext cx="2896462" cy="79323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must not be used if there are visible signs of deterioration.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800" b="1" kern="0" dirty="0">
                              <a:solidFill>
                                <a:sysClr val="windowText" lastClr="000000"/>
                              </a:solidFill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must be administered through a suitable transfusion set incorporating a 170mm filter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may transmit infection </a:t>
                          </a:r>
                          <a:endPara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  <p:pic>
                    <p:nvPicPr>
                      <p:cNvPr id="67" name="Picture 6" descr="Barcode">
                        <a:extLst>
                          <a:ext uri="{FF2B5EF4-FFF2-40B4-BE49-F238E27FC236}">
                            <a16:creationId xmlns:a16="http://schemas.microsoft.com/office/drawing/2014/main" id="{76657E06-E757-39A9-04D6-EFDB018E8E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 rotWithShape="1"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24524"/>
                      <a:stretch>
                        <a:fillRect/>
                      </a:stretch>
                    </p:blipFill>
                    <p:spPr bwMode="auto">
                      <a:xfrm>
                        <a:off x="3249014" y="4258753"/>
                        <a:ext cx="2104386" cy="6456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grpSp>
              </p:grpSp>
              <p:sp>
                <p:nvSpPr>
                  <p:cNvPr id="24" name="Rectangle 23">
                    <a:extLst>
                      <a:ext uri="{FF2B5EF4-FFF2-40B4-BE49-F238E27FC236}">
                        <a16:creationId xmlns:a16="http://schemas.microsoft.com/office/drawing/2014/main" id="{7B740845-72E6-D25D-50A2-0D037A1363F4}"/>
                      </a:ext>
                    </a:extLst>
                  </p:cNvPr>
                  <p:cNvSpPr/>
                  <p:nvPr/>
                </p:nvSpPr>
                <p:spPr>
                  <a:xfrm>
                    <a:off x="3773078" y="1769065"/>
                    <a:ext cx="1545348" cy="2215991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>
                    <a:spAutoFit/>
                  </a:bodyPr>
                  <a:lstStyle/>
                  <a:p>
                    <a:pPr algn="ctr"/>
                    <a:r>
                      <a:rPr lang="en-US" sz="13800" b="1" cap="none" spc="0" dirty="0">
                        <a:ln w="38100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rPr>
                      <a:t>B</a:t>
                    </a:r>
                  </a:p>
                </p:txBody>
              </p:sp>
            </p:grp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4FDFE1F4-6923-129B-DAA6-E8750F582C96}"/>
                    </a:ext>
                  </a:extLst>
                </p:cNvPr>
                <p:cNvGrpSpPr/>
                <p:nvPr/>
              </p:nvGrpSpPr>
              <p:grpSpPr>
                <a:xfrm>
                  <a:off x="325709" y="382904"/>
                  <a:ext cx="5770291" cy="6092192"/>
                  <a:chOff x="325709" y="382904"/>
                  <a:chExt cx="5770291" cy="6092192"/>
                </a:xfrm>
              </p:grpSpPr>
              <p:grpSp>
                <p:nvGrpSpPr>
                  <p:cNvPr id="17" name="Group 16">
                    <a:extLst>
                      <a:ext uri="{FF2B5EF4-FFF2-40B4-BE49-F238E27FC236}">
                        <a16:creationId xmlns:a16="http://schemas.microsoft.com/office/drawing/2014/main" id="{A781D6CC-A8D7-49F5-52F8-D94D22112427}"/>
                      </a:ext>
                    </a:extLst>
                  </p:cNvPr>
                  <p:cNvGrpSpPr/>
                  <p:nvPr/>
                </p:nvGrpSpPr>
                <p:grpSpPr>
                  <a:xfrm>
                    <a:off x="325709" y="382904"/>
                    <a:ext cx="5770291" cy="6092192"/>
                    <a:chOff x="146457" y="290945"/>
                    <a:chExt cx="5770291" cy="6092192"/>
                  </a:xfrm>
                </p:grpSpPr>
                <p:sp>
                  <p:nvSpPr>
                    <p:cNvPr id="102" name="TextBox 101">
                      <a:extLst>
                        <a:ext uri="{FF2B5EF4-FFF2-40B4-BE49-F238E27FC236}">
                          <a16:creationId xmlns:a16="http://schemas.microsoft.com/office/drawing/2014/main" id="{B2402CF5-3ECD-0B5E-BA30-E361A40793C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2430" y="5664222"/>
                      <a:ext cx="2684318" cy="71891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lvl="0">
                        <a:lnSpc>
                          <a:spcPct val="115000"/>
                        </a:lnSpc>
                        <a:defRPr/>
                      </a:pPr>
                      <a:r>
                        <a:rPr lang="en-GB" sz="12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NEG: HT, K </a:t>
                      </a:r>
                      <a:endParaRPr lang="en-GB" sz="1200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5000"/>
                        </a:lnSpc>
                        <a:defRPr/>
                      </a:pPr>
                      <a:r>
                        <a:rPr lang="en-GB" sz="12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NBS</a:t>
                      </a:r>
                      <a:endParaRPr lang="en-GB" sz="1200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5000"/>
                        </a:lnSpc>
                        <a:defRPr/>
                      </a:pPr>
                      <a:r>
                        <a:rPr lang="en-GB" sz="12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 Bled: 22 June 2025</a:t>
                      </a:r>
                      <a:endParaRPr lang="en-GB" sz="1200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16" name="Group 15">
                      <a:extLst>
                        <a:ext uri="{FF2B5EF4-FFF2-40B4-BE49-F238E27FC236}">
                          <a16:creationId xmlns:a16="http://schemas.microsoft.com/office/drawing/2014/main" id="{B14A0014-394F-AEB0-E020-382BBA4E32E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85023" cy="6092192"/>
                      <a:chOff x="146457" y="290945"/>
                      <a:chExt cx="5385023" cy="6092192"/>
                    </a:xfrm>
                  </p:grpSpPr>
                  <p:sp>
                    <p:nvSpPr>
                      <p:cNvPr id="61" name="Rectangle 60">
                        <a:extLst>
                          <a:ext uri="{FF2B5EF4-FFF2-40B4-BE49-F238E27FC236}">
                            <a16:creationId xmlns:a16="http://schemas.microsoft.com/office/drawing/2014/main" id="{B5F76FB9-D15D-B09C-7C9C-039910604E4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230348" y="3504602"/>
                        <a:ext cx="2123052" cy="4022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GB" sz="2400" b="1" dirty="0"/>
                          <a:t>Rh D Negative</a:t>
                        </a:r>
                      </a:p>
                    </p:txBody>
                  </p:sp>
                  <p:sp>
                    <p:nvSpPr>
                      <p:cNvPr id="87" name="TextBox 86">
                        <a:extLst>
                          <a:ext uri="{FF2B5EF4-FFF2-40B4-BE49-F238E27FC236}">
                            <a16:creationId xmlns:a16="http://schemas.microsoft.com/office/drawing/2014/main" id="{09AE6445-D6EA-B22F-C8F9-C8DD1147ABD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129554" y="3933655"/>
                        <a:ext cx="2324639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200" b="1" dirty="0"/>
                          <a:t>Expiry Date: </a:t>
                        </a:r>
                        <a:r>
                          <a:rPr lang="en-GB" sz="1400" dirty="0"/>
                          <a:t>25 - May- 2065</a:t>
                        </a:r>
                      </a:p>
                    </p:txBody>
                  </p:sp>
                  <p:grpSp>
                    <p:nvGrpSpPr>
                      <p:cNvPr id="101" name="Group 100">
                        <a:extLst>
                          <a:ext uri="{FF2B5EF4-FFF2-40B4-BE49-F238E27FC236}">
                            <a16:creationId xmlns:a16="http://schemas.microsoft.com/office/drawing/2014/main" id="{90EDC78D-22E8-5C3B-1009-1E34A114699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49014" y="4934716"/>
                        <a:ext cx="2282466" cy="828731"/>
                        <a:chOff x="3230348" y="4821095"/>
                        <a:chExt cx="2347773" cy="828731"/>
                      </a:xfrm>
                    </p:grpSpPr>
                    <p:sp>
                      <p:nvSpPr>
                        <p:cNvPr id="98" name="TextBox 97">
                          <a:extLst>
                            <a:ext uri="{FF2B5EF4-FFF2-40B4-BE49-F238E27FC236}">
                              <a16:creationId xmlns:a16="http://schemas.microsoft.com/office/drawing/2014/main" id="{C879D736-3072-361E-8D0E-9FB32ABC644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230348" y="5046596"/>
                          <a:ext cx="2347773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GB" b="1" dirty="0"/>
                            <a:t>D       C       E      c       e</a:t>
                          </a:r>
                        </a:p>
                      </p:txBody>
                    </p:sp>
                    <p:sp>
                      <p:nvSpPr>
                        <p:cNvPr id="99" name="TextBox 98">
                          <a:extLst>
                            <a:ext uri="{FF2B5EF4-FFF2-40B4-BE49-F238E27FC236}">
                              <a16:creationId xmlns:a16="http://schemas.microsoft.com/office/drawing/2014/main" id="{F0284003-90BD-3F6A-0447-B85300C8F12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230348" y="5280494"/>
                          <a:ext cx="2347773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GB" b="1" dirty="0"/>
                            <a:t> -         -         -      +       +</a:t>
                          </a:r>
                        </a:p>
                      </p:txBody>
                    </p:sp>
                    <p:sp>
                      <p:nvSpPr>
                        <p:cNvPr id="100" name="TextBox 99">
                          <a:extLst>
                            <a:ext uri="{FF2B5EF4-FFF2-40B4-BE49-F238E27FC236}">
                              <a16:creationId xmlns:a16="http://schemas.microsoft.com/office/drawing/2014/main" id="{9A07FB44-F2E1-8479-0A75-D9E0DA526FB8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301990" y="4821095"/>
                          <a:ext cx="2077157" cy="307777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GB" sz="1400" b="1" dirty="0"/>
                            <a:t>Additional Information</a:t>
                          </a:r>
                        </a:p>
                      </p:txBody>
                    </p:sp>
                  </p:grpSp>
                  <p:pic>
                    <p:nvPicPr>
                      <p:cNvPr id="22" name="Picture 21">
                        <a:extLst>
                          <a:ext uri="{FF2B5EF4-FFF2-40B4-BE49-F238E27FC236}">
                            <a16:creationId xmlns:a16="http://schemas.microsoft.com/office/drawing/2014/main" id="{DD13805C-9E94-003D-FEA4-18EAA6BAD4BE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1652" y="3355562"/>
                        <a:ext cx="1933845" cy="695422"/>
                      </a:xfrm>
                      <a:prstGeom prst="rect">
                        <a:avLst/>
                      </a:prstGeom>
                    </p:spPr>
                  </p:pic>
                  <p:grpSp>
                    <p:nvGrpSpPr>
                      <p:cNvPr id="15" name="Group 14">
                        <a:extLst>
                          <a:ext uri="{FF2B5EF4-FFF2-40B4-BE49-F238E27FC236}">
                            <a16:creationId xmlns:a16="http://schemas.microsoft.com/office/drawing/2014/main" id="{E250474E-E26C-F294-4F0C-32421399796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6457" y="290945"/>
                        <a:ext cx="5307736" cy="6092192"/>
                        <a:chOff x="146457" y="290945"/>
                        <a:chExt cx="5307736" cy="6092192"/>
                      </a:xfrm>
                    </p:grpSpPr>
                    <p:grpSp>
                      <p:nvGrpSpPr>
                        <p:cNvPr id="14" name="Group 13">
                          <a:extLst>
                            <a:ext uri="{FF2B5EF4-FFF2-40B4-BE49-F238E27FC236}">
                              <a16:creationId xmlns:a16="http://schemas.microsoft.com/office/drawing/2014/main" id="{F9ECC34E-C5D7-4BCB-85CC-2B7D94756B4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46457" y="290945"/>
                          <a:ext cx="5307736" cy="6092192"/>
                          <a:chOff x="197428" y="290945"/>
                          <a:chExt cx="5307736" cy="6092192"/>
                        </a:xfrm>
                      </p:grpSpPr>
                      <p:sp>
                        <p:nvSpPr>
                          <p:cNvPr id="25" name="Rectangle 24">
                            <a:extLst>
                              <a:ext uri="{FF2B5EF4-FFF2-40B4-BE49-F238E27FC236}">
                                <a16:creationId xmlns:a16="http://schemas.microsoft.com/office/drawing/2014/main" id="{21AE7B38-02EC-FA56-D3E9-052525847F9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97428" y="290945"/>
                            <a:ext cx="5307736" cy="6092192"/>
                          </a:xfrm>
                          <a:prstGeom prst="rect">
                            <a:avLst/>
                          </a:prstGeom>
                          <a:noFill/>
                          <a:ln w="12700" cap="flat" cmpd="sng" algn="ctr">
                            <a:solidFill>
                              <a:sysClr val="windowText" lastClr="000000"/>
                            </a:solidFill>
                            <a:prstDash val="solid"/>
                            <a:miter lim="800000"/>
                          </a:ln>
                          <a:effectLst/>
                        </p:spPr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GB" sz="1800" b="0" i="0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ysClr val="window" lastClr="FFFFFF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grpSp>
                        <p:nvGrpSpPr>
                          <p:cNvPr id="36" name="Group 35">
                            <a:extLst>
                              <a:ext uri="{FF2B5EF4-FFF2-40B4-BE49-F238E27FC236}">
                                <a16:creationId xmlns:a16="http://schemas.microsoft.com/office/drawing/2014/main" id="{E307B9FE-839E-5309-E5E3-2CBEEB095A6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241421" y="3576489"/>
                            <a:ext cx="2754031" cy="1691934"/>
                            <a:chOff x="-41797" y="372190"/>
                            <a:chExt cx="2043297" cy="1078695"/>
                          </a:xfrm>
                        </p:grpSpPr>
                        <p:sp>
                          <p:nvSpPr>
                            <p:cNvPr id="39" name="Text Box 27">
                              <a:extLst>
                                <a:ext uri="{FF2B5EF4-FFF2-40B4-BE49-F238E27FC236}">
                                  <a16:creationId xmlns:a16="http://schemas.microsoft.com/office/drawing/2014/main" id="{CEB6CE37-7DA5-CF99-8D48-CB63313F3D51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-41797" y="691595"/>
                              <a:ext cx="1879905" cy="759290"/>
                            </a:xfrm>
                            <a:prstGeom prst="rect">
                              <a:avLst/>
                            </a:prstGeom>
                            <a:solidFill>
                              <a:sysClr val="window" lastClr="FFFFFF"/>
                            </a:solidFill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This component was collected in CPD anticoagulant and is suspended in 105 millilitres of additive solution of the following composition.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		</a:t>
                              </a:r>
                              <a:r>
                                <a:rPr kumimoji="0" lang="en-GB" sz="800" b="0" i="0" u="none" strike="noStrike" kern="0" cap="none" spc="0" normalizeH="0" baseline="0" noProof="0" dirty="0" err="1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mmols</a:t>
                              </a: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/l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Sodium Chloride 		150.0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Adenine 		1.25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Anhydrous Glucose 		45.4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 err="1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Manitol</a:t>
                              </a: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 		28.8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1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6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 </a:t>
                              </a:r>
                              <a:endParaRPr kumimoji="0" lang="en-GB" sz="11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41" name="Text Box 3">
                              <a:extLst>
                                <a:ext uri="{FF2B5EF4-FFF2-40B4-BE49-F238E27FC236}">
                                  <a16:creationId xmlns:a16="http://schemas.microsoft.com/office/drawing/2014/main" id="{D6C6DFD0-BD1A-CCD9-6FB2-3F92955A6742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1423549" y="372190"/>
                              <a:ext cx="577951" cy="302514"/>
                            </a:xfrm>
                            <a:prstGeom prst="rect">
                              <a:avLst/>
                            </a:prstGeom>
                            <a:solidFill>
                              <a:sysClr val="window" lastClr="FFFFFF"/>
                            </a:solidFill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1100" b="1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Volume 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1100" b="1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280 ml</a:t>
                              </a:r>
                              <a:endParaRPr kumimoji="0" lang="en-GB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p:grpSp>
                    </p:grpSp>
                    <p:sp>
                      <p:nvSpPr>
                        <p:cNvPr id="45" name="TextBox 44">
                          <a:extLst>
                            <a:ext uri="{FF2B5EF4-FFF2-40B4-BE49-F238E27FC236}">
                              <a16:creationId xmlns:a16="http://schemas.microsoft.com/office/drawing/2014/main" id="{BE05CA00-2D84-D78E-D7AE-9F34213E9AB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75266" y="2057736"/>
                          <a:ext cx="3189751" cy="294183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2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RED CELLS IN ADDITIVE SOLUTION LD</a:t>
                          </a:r>
                          <a:endParaRPr kumimoji="0" lang="en-GB" sz="2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7" name="TextBox 46">
                          <a:extLst>
                            <a:ext uri="{FF2B5EF4-FFF2-40B4-BE49-F238E27FC236}">
                              <a16:creationId xmlns:a16="http://schemas.microsoft.com/office/drawing/2014/main" id="{F2B2C20E-015F-1843-132D-E019BA6C676E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83551" y="2365851"/>
                          <a:ext cx="1545348" cy="26058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0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STORE AT 4</a:t>
                          </a:r>
                          <a:r>
                            <a:rPr kumimoji="0" lang="en-GB" sz="1000" b="1" i="0" u="none" strike="noStrike" kern="0" cap="none" spc="0" normalizeH="0" baseline="3000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kumimoji="0" lang="en-GB" sz="10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 +/- 2</a:t>
                          </a:r>
                          <a:r>
                            <a:rPr kumimoji="0" lang="en-GB" sz="1000" b="1" i="0" u="none" strike="noStrike" kern="0" cap="none" spc="0" normalizeH="0" baseline="3000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kumimoji="0" lang="en-GB" sz="10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</a:t>
                          </a:r>
                          <a:endParaRPr kumimoji="0" lang="en-GB" sz="4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9" name="TextBox 48">
                          <a:extLst>
                            <a:ext uri="{FF2B5EF4-FFF2-40B4-BE49-F238E27FC236}">
                              <a16:creationId xmlns:a16="http://schemas.microsoft.com/office/drawing/2014/main" id="{4D532703-0D3D-BC97-BF36-8B691204114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75266" y="2603212"/>
                          <a:ext cx="2896462" cy="79323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must not be used if there are visible signs of deterioration.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800" b="1" kern="0" dirty="0">
                              <a:solidFill>
                                <a:sysClr val="windowText" lastClr="000000"/>
                              </a:solidFill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must be administered through a suitable transfusion set incorporating a 170mm filter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may transmit infection </a:t>
                          </a:r>
                          <a:endPara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  <p:pic>
                    <p:nvPicPr>
                      <p:cNvPr id="1030" name="Picture 6" descr="Barcode">
                        <a:extLst>
                          <a:ext uri="{FF2B5EF4-FFF2-40B4-BE49-F238E27FC236}">
                            <a16:creationId xmlns:a16="http://schemas.microsoft.com/office/drawing/2014/main" id="{6484B276-E6FE-9A1D-A984-80D15EC398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 rotWithShape="1"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24524"/>
                      <a:stretch>
                        <a:fillRect/>
                      </a:stretch>
                    </p:blipFill>
                    <p:spPr bwMode="auto">
                      <a:xfrm>
                        <a:off x="3249014" y="4258753"/>
                        <a:ext cx="2104386" cy="6456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grpSp>
              </p:grpSp>
              <p:sp>
                <p:nvSpPr>
                  <p:cNvPr id="2" name="Rectangle 1">
                    <a:extLst>
                      <a:ext uri="{FF2B5EF4-FFF2-40B4-BE49-F238E27FC236}">
                        <a16:creationId xmlns:a16="http://schemas.microsoft.com/office/drawing/2014/main" id="{3BBE9369-A543-80C2-FA87-4E41949C4B6A}"/>
                      </a:ext>
                    </a:extLst>
                  </p:cNvPr>
                  <p:cNvSpPr/>
                  <p:nvPr/>
                </p:nvSpPr>
                <p:spPr>
                  <a:xfrm>
                    <a:off x="3773078" y="1769065"/>
                    <a:ext cx="1545348" cy="2215991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>
                    <a:spAutoFit/>
                  </a:bodyPr>
                  <a:lstStyle/>
                  <a:p>
                    <a:pPr algn="ctr"/>
                    <a:r>
                      <a:rPr lang="en-US" sz="13800" b="1" cap="none" spc="0" dirty="0">
                        <a:ln w="38100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rPr>
                      <a:t>B</a:t>
                    </a:r>
                  </a:p>
                </p:txBody>
              </p:sp>
            </p:grpSp>
          </p:grpSp>
          <p:pic>
            <p:nvPicPr>
              <p:cNvPr id="8198" name="Picture 6" descr="Barcode">
                <a:extLst>
                  <a:ext uri="{FF2B5EF4-FFF2-40B4-BE49-F238E27FC236}">
                    <a16:creationId xmlns:a16="http://schemas.microsoft.com/office/drawing/2014/main" id="{30ABFBB2-12CD-6EFC-6E3C-2BB2E6C1264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89"/>
              <a:stretch>
                <a:fillRect/>
              </a:stretch>
            </p:blipFill>
            <p:spPr bwMode="auto">
              <a:xfrm>
                <a:off x="4138691" y="1034122"/>
                <a:ext cx="1131491" cy="4207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0" name="Picture 29" descr="Barcode">
                <a:extLst>
                  <a:ext uri="{FF2B5EF4-FFF2-40B4-BE49-F238E27FC236}">
                    <a16:creationId xmlns:a16="http://schemas.microsoft.com/office/drawing/2014/main" id="{26A3DD65-35AC-F0A4-CC91-9C0CBAF3368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3493"/>
              <a:stretch>
                <a:fillRect/>
              </a:stretch>
            </p:blipFill>
            <p:spPr bwMode="auto">
              <a:xfrm>
                <a:off x="4138691" y="1550637"/>
                <a:ext cx="1124619" cy="40221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8495BBC8-E918-4A3E-5947-33608DF895B8}"/>
                </a:ext>
              </a:extLst>
            </p:cNvPr>
            <p:cNvGrpSpPr/>
            <p:nvPr/>
          </p:nvGrpSpPr>
          <p:grpSpPr>
            <a:xfrm>
              <a:off x="10148300" y="1057668"/>
              <a:ext cx="1125231" cy="912503"/>
              <a:chOff x="10148300" y="1057668"/>
              <a:chExt cx="1125231" cy="912503"/>
            </a:xfrm>
          </p:grpSpPr>
          <p:pic>
            <p:nvPicPr>
              <p:cNvPr id="8200" name="Picture 8" descr="Barcode">
                <a:extLst>
                  <a:ext uri="{FF2B5EF4-FFF2-40B4-BE49-F238E27FC236}">
                    <a16:creationId xmlns:a16="http://schemas.microsoft.com/office/drawing/2014/main" id="{873FE3CE-5EA4-EA71-FB4E-4EC378359BC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89"/>
              <a:stretch>
                <a:fillRect/>
              </a:stretch>
            </p:blipFill>
            <p:spPr bwMode="auto">
              <a:xfrm>
                <a:off x="10148300" y="1057668"/>
                <a:ext cx="1124620" cy="4181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1" name="Picture 30" descr="Barcode">
                <a:extLst>
                  <a:ext uri="{FF2B5EF4-FFF2-40B4-BE49-F238E27FC236}">
                    <a16:creationId xmlns:a16="http://schemas.microsoft.com/office/drawing/2014/main" id="{81AA58AD-8CD3-BD0C-7822-8E05B526E22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3493"/>
              <a:stretch>
                <a:fillRect/>
              </a:stretch>
            </p:blipFill>
            <p:spPr bwMode="auto">
              <a:xfrm>
                <a:off x="10148912" y="1567958"/>
                <a:ext cx="1124619" cy="40221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8D8059-1B1D-B05B-15D1-57F7B1DA0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14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463508-522C-A38D-BDD1-0FA0797C8ACD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5274234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E0C49C-C105-BAFD-AD27-527568B64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rcode">
            <a:extLst>
              <a:ext uri="{FF2B5EF4-FFF2-40B4-BE49-F238E27FC236}">
                <a16:creationId xmlns:a16="http://schemas.microsoft.com/office/drawing/2014/main" id="{75263507-CF8E-3943-26E6-CB2CEAF405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493"/>
          <a:stretch>
            <a:fillRect/>
          </a:stretch>
        </p:blipFill>
        <p:spPr bwMode="auto">
          <a:xfrm>
            <a:off x="10148912" y="1628396"/>
            <a:ext cx="1124619" cy="402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D90C550-44C2-CA6E-604E-261CA1576C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004" y="1042464"/>
            <a:ext cx="3172268" cy="94310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69044FE-74C0-387F-5B11-CBA3BB8F22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3694" y="1047844"/>
            <a:ext cx="3153215" cy="93358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405D54C-9DD8-7B6A-D34E-3B848F69AC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6588" y="483837"/>
            <a:ext cx="2867425" cy="57158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585BAC2-8EC6-E42D-D2BD-1CC7B359831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3806" y="539934"/>
            <a:ext cx="2934109" cy="466790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30F1DE57-506A-08D1-4E07-BA8F31134D6C}"/>
              </a:ext>
            </a:extLst>
          </p:cNvPr>
          <p:cNvGrpSpPr/>
          <p:nvPr/>
        </p:nvGrpSpPr>
        <p:grpSpPr>
          <a:xfrm>
            <a:off x="325709" y="382904"/>
            <a:ext cx="11741409" cy="6092192"/>
            <a:chOff x="325709" y="382904"/>
            <a:chExt cx="11741409" cy="6092192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6C4AC6E6-49C0-F254-BEC7-43D06B6E62C6}"/>
                </a:ext>
              </a:extLst>
            </p:cNvPr>
            <p:cNvGrpSpPr/>
            <p:nvPr/>
          </p:nvGrpSpPr>
          <p:grpSpPr>
            <a:xfrm>
              <a:off x="325709" y="382904"/>
              <a:ext cx="11741409" cy="6092192"/>
              <a:chOff x="325709" y="382904"/>
              <a:chExt cx="11741409" cy="6092192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2CD60792-F8D4-3A37-8E4B-9E61D5CFD04E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11741409" cy="6092192"/>
                <a:chOff x="325709" y="382904"/>
                <a:chExt cx="11741409" cy="6092192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B658096D-7A92-CD77-1F67-E3BFE989690E}"/>
                    </a:ext>
                  </a:extLst>
                </p:cNvPr>
                <p:cNvGrpSpPr/>
                <p:nvPr/>
              </p:nvGrpSpPr>
              <p:grpSpPr>
                <a:xfrm>
                  <a:off x="6296827" y="382904"/>
                  <a:ext cx="5770291" cy="6092192"/>
                  <a:chOff x="325709" y="382904"/>
                  <a:chExt cx="5770291" cy="6092192"/>
                </a:xfrm>
              </p:grpSpPr>
              <p:grpSp>
                <p:nvGrpSpPr>
                  <p:cNvPr id="13" name="Group 12">
                    <a:extLst>
                      <a:ext uri="{FF2B5EF4-FFF2-40B4-BE49-F238E27FC236}">
                        <a16:creationId xmlns:a16="http://schemas.microsoft.com/office/drawing/2014/main" id="{C0D1CCB1-D7E2-FC46-699F-5ECA01C0CE39}"/>
                      </a:ext>
                    </a:extLst>
                  </p:cNvPr>
                  <p:cNvGrpSpPr/>
                  <p:nvPr/>
                </p:nvGrpSpPr>
                <p:grpSpPr>
                  <a:xfrm>
                    <a:off x="325709" y="382904"/>
                    <a:ext cx="5770291" cy="6092192"/>
                    <a:chOff x="146457" y="290945"/>
                    <a:chExt cx="5770291" cy="6092192"/>
                  </a:xfrm>
                </p:grpSpPr>
                <p:sp>
                  <p:nvSpPr>
                    <p:cNvPr id="53" name="TextBox 52">
                      <a:extLst>
                        <a:ext uri="{FF2B5EF4-FFF2-40B4-BE49-F238E27FC236}">
                          <a16:creationId xmlns:a16="http://schemas.microsoft.com/office/drawing/2014/main" id="{0FE0C620-4749-D508-4C3F-62B4C5C624B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2430" y="5664222"/>
                      <a:ext cx="2684318" cy="71891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lvl="0">
                        <a:lnSpc>
                          <a:spcPct val="115000"/>
                        </a:lnSpc>
                        <a:defRPr/>
                      </a:pPr>
                      <a:r>
                        <a:rPr lang="en-GB" sz="12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NEG: HT, K </a:t>
                      </a:r>
                      <a:endParaRPr lang="en-GB" sz="1200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5000"/>
                        </a:lnSpc>
                        <a:defRPr/>
                      </a:pPr>
                      <a:r>
                        <a:rPr lang="en-GB" sz="12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NBS</a:t>
                      </a:r>
                      <a:endParaRPr lang="en-GB" sz="1200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5000"/>
                        </a:lnSpc>
                        <a:defRPr/>
                      </a:pPr>
                      <a:r>
                        <a:rPr lang="en-GB" sz="12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 Bled: 22 June 2025</a:t>
                      </a:r>
                      <a:endParaRPr lang="en-GB" sz="1200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55" name="Group 54">
                      <a:extLst>
                        <a:ext uri="{FF2B5EF4-FFF2-40B4-BE49-F238E27FC236}">
                          <a16:creationId xmlns:a16="http://schemas.microsoft.com/office/drawing/2014/main" id="{BAC1F063-0F42-9D83-ADC9-815D2372116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85023" cy="6092192"/>
                      <a:chOff x="146457" y="290945"/>
                      <a:chExt cx="5385023" cy="6092192"/>
                    </a:xfrm>
                  </p:grpSpPr>
                  <p:sp>
                    <p:nvSpPr>
                      <p:cNvPr id="57" name="Rectangle 56">
                        <a:extLst>
                          <a:ext uri="{FF2B5EF4-FFF2-40B4-BE49-F238E27FC236}">
                            <a16:creationId xmlns:a16="http://schemas.microsoft.com/office/drawing/2014/main" id="{00552AA5-634C-4D53-B602-D3637DE203E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230348" y="3504602"/>
                        <a:ext cx="2123052" cy="4022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GB" sz="2400" b="1" dirty="0"/>
                          <a:t>Rh D Negative</a:t>
                        </a:r>
                      </a:p>
                    </p:txBody>
                  </p:sp>
                  <p:sp>
                    <p:nvSpPr>
                      <p:cNvPr id="58" name="TextBox 57">
                        <a:extLst>
                          <a:ext uri="{FF2B5EF4-FFF2-40B4-BE49-F238E27FC236}">
                            <a16:creationId xmlns:a16="http://schemas.microsoft.com/office/drawing/2014/main" id="{DDE4DD15-07C5-FD2E-88C2-72DFDA0F7F4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129554" y="3933655"/>
                        <a:ext cx="2324639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200" b="1" dirty="0"/>
                          <a:t>Expiry Date: </a:t>
                        </a:r>
                        <a:r>
                          <a:rPr lang="en-GB" sz="1400" dirty="0"/>
                          <a:t>25 - May- 2065</a:t>
                        </a:r>
                      </a:p>
                    </p:txBody>
                  </p:sp>
                  <p:grpSp>
                    <p:nvGrpSpPr>
                      <p:cNvPr id="64" name="Group 63">
                        <a:extLst>
                          <a:ext uri="{FF2B5EF4-FFF2-40B4-BE49-F238E27FC236}">
                            <a16:creationId xmlns:a16="http://schemas.microsoft.com/office/drawing/2014/main" id="{9490480E-BDEB-164F-3903-073A01274B6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49014" y="4934716"/>
                        <a:ext cx="2282466" cy="828731"/>
                        <a:chOff x="3230348" y="4821095"/>
                        <a:chExt cx="2347773" cy="828731"/>
                      </a:xfrm>
                    </p:grpSpPr>
                    <p:sp>
                      <p:nvSpPr>
                        <p:cNvPr id="76" name="TextBox 75">
                          <a:extLst>
                            <a:ext uri="{FF2B5EF4-FFF2-40B4-BE49-F238E27FC236}">
                              <a16:creationId xmlns:a16="http://schemas.microsoft.com/office/drawing/2014/main" id="{4913C56E-F4DD-A577-3D7F-4A44885B72B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230348" y="5046596"/>
                          <a:ext cx="2347773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GB" b="1" dirty="0"/>
                            <a:t>D       C       E      c       e</a:t>
                          </a:r>
                        </a:p>
                      </p:txBody>
                    </p:sp>
                    <p:sp>
                      <p:nvSpPr>
                        <p:cNvPr id="77" name="TextBox 76">
                          <a:extLst>
                            <a:ext uri="{FF2B5EF4-FFF2-40B4-BE49-F238E27FC236}">
                              <a16:creationId xmlns:a16="http://schemas.microsoft.com/office/drawing/2014/main" id="{05E0BA45-8C4D-EA01-8367-195C07436DA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230348" y="5280494"/>
                          <a:ext cx="2347773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GB" b="1" dirty="0"/>
                            <a:t> -         -         -      +       +</a:t>
                          </a:r>
                        </a:p>
                      </p:txBody>
                    </p:sp>
                    <p:sp>
                      <p:nvSpPr>
                        <p:cNvPr id="78" name="TextBox 77">
                          <a:extLst>
                            <a:ext uri="{FF2B5EF4-FFF2-40B4-BE49-F238E27FC236}">
                              <a16:creationId xmlns:a16="http://schemas.microsoft.com/office/drawing/2014/main" id="{3E274654-52A6-EAEF-40B1-3C3278510FF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301990" y="4821095"/>
                          <a:ext cx="2077157" cy="307777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GB" sz="1400" b="1" dirty="0"/>
                            <a:t>Additional Information</a:t>
                          </a:r>
                        </a:p>
                      </p:txBody>
                    </p:sp>
                  </p:grpSp>
                  <p:pic>
                    <p:nvPicPr>
                      <p:cNvPr id="65" name="Picture 64">
                        <a:extLst>
                          <a:ext uri="{FF2B5EF4-FFF2-40B4-BE49-F238E27FC236}">
                            <a16:creationId xmlns:a16="http://schemas.microsoft.com/office/drawing/2014/main" id="{468F27C8-E5BF-F0BB-AEDC-8C5E24375C71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1652" y="3355562"/>
                        <a:ext cx="1933845" cy="695422"/>
                      </a:xfrm>
                      <a:prstGeom prst="rect">
                        <a:avLst/>
                      </a:prstGeom>
                    </p:spPr>
                  </p:pic>
                  <p:grpSp>
                    <p:nvGrpSpPr>
                      <p:cNvPr id="66" name="Group 65">
                        <a:extLst>
                          <a:ext uri="{FF2B5EF4-FFF2-40B4-BE49-F238E27FC236}">
                            <a16:creationId xmlns:a16="http://schemas.microsoft.com/office/drawing/2014/main" id="{C2818CC2-2BF6-FC10-5757-1326D4E8AAE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6457" y="290945"/>
                        <a:ext cx="5307736" cy="6092192"/>
                        <a:chOff x="146457" y="290945"/>
                        <a:chExt cx="5307736" cy="6092192"/>
                      </a:xfrm>
                    </p:grpSpPr>
                    <p:grpSp>
                      <p:nvGrpSpPr>
                        <p:cNvPr id="68" name="Group 67">
                          <a:extLst>
                            <a:ext uri="{FF2B5EF4-FFF2-40B4-BE49-F238E27FC236}">
                              <a16:creationId xmlns:a16="http://schemas.microsoft.com/office/drawing/2014/main" id="{222A4625-E7E7-F8AB-8FC5-B75A61DE3BB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46457" y="290945"/>
                          <a:ext cx="5307736" cy="6092192"/>
                          <a:chOff x="197428" y="290945"/>
                          <a:chExt cx="5307736" cy="6092192"/>
                        </a:xfrm>
                      </p:grpSpPr>
                      <p:sp>
                        <p:nvSpPr>
                          <p:cNvPr id="72" name="Rectangle 71">
                            <a:extLst>
                              <a:ext uri="{FF2B5EF4-FFF2-40B4-BE49-F238E27FC236}">
                                <a16:creationId xmlns:a16="http://schemas.microsoft.com/office/drawing/2014/main" id="{8E33D467-E57F-5F39-5CF6-3EFA37CD7CB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97428" y="290945"/>
                            <a:ext cx="5307736" cy="6092192"/>
                          </a:xfrm>
                          <a:prstGeom prst="rect">
                            <a:avLst/>
                          </a:prstGeom>
                          <a:noFill/>
                          <a:ln w="12700" cap="flat" cmpd="sng" algn="ctr">
                            <a:solidFill>
                              <a:sysClr val="windowText" lastClr="000000"/>
                            </a:solidFill>
                            <a:prstDash val="solid"/>
                            <a:miter lim="800000"/>
                          </a:ln>
                          <a:effectLst/>
                        </p:spPr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GB" sz="1800" b="0" i="0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ysClr val="window" lastClr="FFFFFF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grpSp>
                        <p:nvGrpSpPr>
                          <p:cNvPr id="73" name="Group 72">
                            <a:extLst>
                              <a:ext uri="{FF2B5EF4-FFF2-40B4-BE49-F238E27FC236}">
                                <a16:creationId xmlns:a16="http://schemas.microsoft.com/office/drawing/2014/main" id="{9521FC73-B62C-8902-DFE2-54032DA8B09E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241421" y="3576489"/>
                            <a:ext cx="2754031" cy="1691934"/>
                            <a:chOff x="-41797" y="372190"/>
                            <a:chExt cx="2043297" cy="1078695"/>
                          </a:xfrm>
                        </p:grpSpPr>
                        <p:sp>
                          <p:nvSpPr>
                            <p:cNvPr id="74" name="Text Box 27">
                              <a:extLst>
                                <a:ext uri="{FF2B5EF4-FFF2-40B4-BE49-F238E27FC236}">
                                  <a16:creationId xmlns:a16="http://schemas.microsoft.com/office/drawing/2014/main" id="{0F134862-E2F3-5BBC-0EAE-6378A3228CA8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-41797" y="691595"/>
                              <a:ext cx="1879905" cy="759290"/>
                            </a:xfrm>
                            <a:prstGeom prst="rect">
                              <a:avLst/>
                            </a:prstGeom>
                            <a:solidFill>
                              <a:sysClr val="window" lastClr="FFFFFF"/>
                            </a:solidFill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This component was collected in CPD anticoagulant and is suspended in 105 millilitres of additive solution of the following composition.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		</a:t>
                              </a:r>
                              <a:r>
                                <a:rPr kumimoji="0" lang="en-GB" sz="800" b="0" i="0" u="none" strike="noStrike" kern="0" cap="none" spc="0" normalizeH="0" baseline="0" noProof="0" dirty="0" err="1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mmols</a:t>
                              </a: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/l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Sodium Chloride 		150.0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Adenine 		1.25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Anhydrous Glucose 		45.4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 err="1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Manitol</a:t>
                              </a: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 		28.8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1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6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 </a:t>
                              </a:r>
                              <a:endParaRPr kumimoji="0" lang="en-GB" sz="11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75" name="Text Box 3">
                              <a:extLst>
                                <a:ext uri="{FF2B5EF4-FFF2-40B4-BE49-F238E27FC236}">
                                  <a16:creationId xmlns:a16="http://schemas.microsoft.com/office/drawing/2014/main" id="{2BC1E0AF-AA8F-EF7E-B4E9-F2EB25D61737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1423549" y="372190"/>
                              <a:ext cx="577951" cy="302514"/>
                            </a:xfrm>
                            <a:prstGeom prst="rect">
                              <a:avLst/>
                            </a:prstGeom>
                            <a:solidFill>
                              <a:sysClr val="window" lastClr="FFFFFF"/>
                            </a:solidFill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1100" b="1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Volume 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1100" b="1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280 ml</a:t>
                              </a:r>
                              <a:endParaRPr kumimoji="0" lang="en-GB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p:grpSp>
                    </p:grpSp>
                    <p:sp>
                      <p:nvSpPr>
                        <p:cNvPr id="69" name="TextBox 68">
                          <a:extLst>
                            <a:ext uri="{FF2B5EF4-FFF2-40B4-BE49-F238E27FC236}">
                              <a16:creationId xmlns:a16="http://schemas.microsoft.com/office/drawing/2014/main" id="{487B0907-ECC8-F95F-62B9-A82A68D4F83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75266" y="2057736"/>
                          <a:ext cx="3189751" cy="294183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2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RED CELLS IN ADDITIVE SOLUTION LD</a:t>
                          </a:r>
                          <a:endParaRPr kumimoji="0" lang="en-GB" sz="2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70" name="TextBox 69">
                          <a:extLst>
                            <a:ext uri="{FF2B5EF4-FFF2-40B4-BE49-F238E27FC236}">
                              <a16:creationId xmlns:a16="http://schemas.microsoft.com/office/drawing/2014/main" id="{4D32C205-F608-81AC-C9CB-F06391B1E87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83551" y="2365851"/>
                          <a:ext cx="1545348" cy="26058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0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STORE AT 4</a:t>
                          </a:r>
                          <a:r>
                            <a:rPr kumimoji="0" lang="en-GB" sz="1000" b="1" i="0" u="none" strike="noStrike" kern="0" cap="none" spc="0" normalizeH="0" baseline="3000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kumimoji="0" lang="en-GB" sz="10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 +/- 2</a:t>
                          </a:r>
                          <a:r>
                            <a:rPr kumimoji="0" lang="en-GB" sz="1000" b="1" i="0" u="none" strike="noStrike" kern="0" cap="none" spc="0" normalizeH="0" baseline="3000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kumimoji="0" lang="en-GB" sz="10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</a:t>
                          </a:r>
                          <a:endParaRPr kumimoji="0" lang="en-GB" sz="4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71" name="TextBox 70">
                          <a:extLst>
                            <a:ext uri="{FF2B5EF4-FFF2-40B4-BE49-F238E27FC236}">
                              <a16:creationId xmlns:a16="http://schemas.microsoft.com/office/drawing/2014/main" id="{EBBEDD5C-0909-5AE8-853E-3F00291D114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75266" y="2603212"/>
                          <a:ext cx="2896462" cy="79323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must not be used if there are visible signs of deterioration.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800" b="1" kern="0" dirty="0">
                              <a:solidFill>
                                <a:sysClr val="windowText" lastClr="000000"/>
                              </a:solidFill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must be administered through a suitable transfusion set incorporating a 170mm filter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may transmit infection </a:t>
                          </a:r>
                          <a:endPara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  <p:pic>
                    <p:nvPicPr>
                      <p:cNvPr id="67" name="Picture 6" descr="Barcode">
                        <a:extLst>
                          <a:ext uri="{FF2B5EF4-FFF2-40B4-BE49-F238E27FC236}">
                            <a16:creationId xmlns:a16="http://schemas.microsoft.com/office/drawing/2014/main" id="{06E8FD8C-BA56-FB4D-8150-876B536A41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 rotWithShape="1"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24524"/>
                      <a:stretch>
                        <a:fillRect/>
                      </a:stretch>
                    </p:blipFill>
                    <p:spPr bwMode="auto">
                      <a:xfrm>
                        <a:off x="3249014" y="4258753"/>
                        <a:ext cx="2104386" cy="6456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grpSp>
              </p:grpSp>
              <p:sp>
                <p:nvSpPr>
                  <p:cNvPr id="24" name="Rectangle 23">
                    <a:extLst>
                      <a:ext uri="{FF2B5EF4-FFF2-40B4-BE49-F238E27FC236}">
                        <a16:creationId xmlns:a16="http://schemas.microsoft.com/office/drawing/2014/main" id="{B1E20582-EE02-9335-CFAE-E2D5A1D2622E}"/>
                      </a:ext>
                    </a:extLst>
                  </p:cNvPr>
                  <p:cNvSpPr/>
                  <p:nvPr/>
                </p:nvSpPr>
                <p:spPr>
                  <a:xfrm>
                    <a:off x="3773078" y="1769065"/>
                    <a:ext cx="1545348" cy="2215991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>
                    <a:spAutoFit/>
                  </a:bodyPr>
                  <a:lstStyle/>
                  <a:p>
                    <a:pPr algn="ctr"/>
                    <a:r>
                      <a:rPr lang="en-US" sz="13800" b="1" cap="none" spc="0" dirty="0">
                        <a:ln w="38100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rPr>
                      <a:t>B</a:t>
                    </a:r>
                  </a:p>
                </p:txBody>
              </p:sp>
            </p:grp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B58E3E5A-CDFF-34E2-0897-77811B5A01DA}"/>
                    </a:ext>
                  </a:extLst>
                </p:cNvPr>
                <p:cNvGrpSpPr/>
                <p:nvPr/>
              </p:nvGrpSpPr>
              <p:grpSpPr>
                <a:xfrm>
                  <a:off x="325709" y="382904"/>
                  <a:ext cx="5770291" cy="6092192"/>
                  <a:chOff x="325709" y="382904"/>
                  <a:chExt cx="5770291" cy="6092192"/>
                </a:xfrm>
              </p:grpSpPr>
              <p:grpSp>
                <p:nvGrpSpPr>
                  <p:cNvPr id="17" name="Group 16">
                    <a:extLst>
                      <a:ext uri="{FF2B5EF4-FFF2-40B4-BE49-F238E27FC236}">
                        <a16:creationId xmlns:a16="http://schemas.microsoft.com/office/drawing/2014/main" id="{DEE89D8F-B6B3-1DE4-8333-2825FE7C3EAE}"/>
                      </a:ext>
                    </a:extLst>
                  </p:cNvPr>
                  <p:cNvGrpSpPr/>
                  <p:nvPr/>
                </p:nvGrpSpPr>
                <p:grpSpPr>
                  <a:xfrm>
                    <a:off x="325709" y="382904"/>
                    <a:ext cx="5770291" cy="6092192"/>
                    <a:chOff x="146457" y="290945"/>
                    <a:chExt cx="5770291" cy="6092192"/>
                  </a:xfrm>
                </p:grpSpPr>
                <p:sp>
                  <p:nvSpPr>
                    <p:cNvPr id="102" name="TextBox 101">
                      <a:extLst>
                        <a:ext uri="{FF2B5EF4-FFF2-40B4-BE49-F238E27FC236}">
                          <a16:creationId xmlns:a16="http://schemas.microsoft.com/office/drawing/2014/main" id="{284EEA7B-BA5A-E3E0-C5C5-4CD8B8F18C6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2430" y="5664222"/>
                      <a:ext cx="2684318" cy="71891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lvl="0">
                        <a:lnSpc>
                          <a:spcPct val="115000"/>
                        </a:lnSpc>
                        <a:defRPr/>
                      </a:pPr>
                      <a:r>
                        <a:rPr lang="en-GB" sz="12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NEG: HT, K </a:t>
                      </a:r>
                      <a:endParaRPr lang="en-GB" sz="1200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5000"/>
                        </a:lnSpc>
                        <a:defRPr/>
                      </a:pPr>
                      <a:r>
                        <a:rPr lang="en-GB" sz="12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NBS</a:t>
                      </a:r>
                      <a:endParaRPr lang="en-GB" sz="1200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5000"/>
                        </a:lnSpc>
                        <a:defRPr/>
                      </a:pPr>
                      <a:r>
                        <a:rPr lang="en-GB" sz="12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 Bled: 22 June 2025</a:t>
                      </a:r>
                      <a:endParaRPr lang="en-GB" sz="1200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16" name="Group 15">
                      <a:extLst>
                        <a:ext uri="{FF2B5EF4-FFF2-40B4-BE49-F238E27FC236}">
                          <a16:creationId xmlns:a16="http://schemas.microsoft.com/office/drawing/2014/main" id="{4819B846-F035-503E-289B-33B77C9C5B0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85023" cy="6092192"/>
                      <a:chOff x="146457" y="290945"/>
                      <a:chExt cx="5385023" cy="6092192"/>
                    </a:xfrm>
                  </p:grpSpPr>
                  <p:sp>
                    <p:nvSpPr>
                      <p:cNvPr id="61" name="Rectangle 60">
                        <a:extLst>
                          <a:ext uri="{FF2B5EF4-FFF2-40B4-BE49-F238E27FC236}">
                            <a16:creationId xmlns:a16="http://schemas.microsoft.com/office/drawing/2014/main" id="{4AE732A8-A5C9-4520-94B4-B861D24A584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230348" y="3504602"/>
                        <a:ext cx="2123052" cy="4022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GB" sz="2400" b="1" dirty="0"/>
                          <a:t>Rh D Negative</a:t>
                        </a:r>
                      </a:p>
                    </p:txBody>
                  </p:sp>
                  <p:sp>
                    <p:nvSpPr>
                      <p:cNvPr id="87" name="TextBox 86">
                        <a:extLst>
                          <a:ext uri="{FF2B5EF4-FFF2-40B4-BE49-F238E27FC236}">
                            <a16:creationId xmlns:a16="http://schemas.microsoft.com/office/drawing/2014/main" id="{69E9D56F-725D-B7BF-CF99-4A39ABDA14ED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129554" y="3933655"/>
                        <a:ext cx="2324639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200" b="1" dirty="0"/>
                          <a:t>Expiry Date: </a:t>
                        </a:r>
                        <a:r>
                          <a:rPr lang="en-GB" sz="1400" dirty="0"/>
                          <a:t>25 - May- 2065</a:t>
                        </a:r>
                      </a:p>
                    </p:txBody>
                  </p:sp>
                  <p:grpSp>
                    <p:nvGrpSpPr>
                      <p:cNvPr id="101" name="Group 100">
                        <a:extLst>
                          <a:ext uri="{FF2B5EF4-FFF2-40B4-BE49-F238E27FC236}">
                            <a16:creationId xmlns:a16="http://schemas.microsoft.com/office/drawing/2014/main" id="{3BA436B3-9A88-58F3-277C-9E8389469CF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49014" y="4934716"/>
                        <a:ext cx="2282466" cy="828731"/>
                        <a:chOff x="3230348" y="4821095"/>
                        <a:chExt cx="2347773" cy="828731"/>
                      </a:xfrm>
                    </p:grpSpPr>
                    <p:sp>
                      <p:nvSpPr>
                        <p:cNvPr id="98" name="TextBox 97">
                          <a:extLst>
                            <a:ext uri="{FF2B5EF4-FFF2-40B4-BE49-F238E27FC236}">
                              <a16:creationId xmlns:a16="http://schemas.microsoft.com/office/drawing/2014/main" id="{71EAE041-21E0-A4F7-C26B-2DF4F5B6B7DE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230348" y="5046596"/>
                          <a:ext cx="2347773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GB" b="1" dirty="0"/>
                            <a:t>D       C       E      c       e</a:t>
                          </a:r>
                        </a:p>
                      </p:txBody>
                    </p:sp>
                    <p:sp>
                      <p:nvSpPr>
                        <p:cNvPr id="99" name="TextBox 98">
                          <a:extLst>
                            <a:ext uri="{FF2B5EF4-FFF2-40B4-BE49-F238E27FC236}">
                              <a16:creationId xmlns:a16="http://schemas.microsoft.com/office/drawing/2014/main" id="{9BF6EE48-9B75-CE49-D886-7631D2D2F7E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230348" y="5280494"/>
                          <a:ext cx="2347773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GB" b="1" dirty="0"/>
                            <a:t> -         -         -      +       +</a:t>
                          </a:r>
                        </a:p>
                      </p:txBody>
                    </p:sp>
                    <p:sp>
                      <p:nvSpPr>
                        <p:cNvPr id="100" name="TextBox 99">
                          <a:extLst>
                            <a:ext uri="{FF2B5EF4-FFF2-40B4-BE49-F238E27FC236}">
                              <a16:creationId xmlns:a16="http://schemas.microsoft.com/office/drawing/2014/main" id="{9238E5C3-D9AE-D691-D751-F739AD9773C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301990" y="4821095"/>
                          <a:ext cx="2077157" cy="307777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GB" sz="1400" b="1" dirty="0"/>
                            <a:t>Additional Information</a:t>
                          </a:r>
                        </a:p>
                      </p:txBody>
                    </p:sp>
                  </p:grpSp>
                  <p:pic>
                    <p:nvPicPr>
                      <p:cNvPr id="22" name="Picture 21">
                        <a:extLst>
                          <a:ext uri="{FF2B5EF4-FFF2-40B4-BE49-F238E27FC236}">
                            <a16:creationId xmlns:a16="http://schemas.microsoft.com/office/drawing/2014/main" id="{D1F1044A-42B3-A4B8-07F2-D2B7052279A4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1652" y="3355562"/>
                        <a:ext cx="1933845" cy="695422"/>
                      </a:xfrm>
                      <a:prstGeom prst="rect">
                        <a:avLst/>
                      </a:prstGeom>
                    </p:spPr>
                  </p:pic>
                  <p:grpSp>
                    <p:nvGrpSpPr>
                      <p:cNvPr id="15" name="Group 14">
                        <a:extLst>
                          <a:ext uri="{FF2B5EF4-FFF2-40B4-BE49-F238E27FC236}">
                            <a16:creationId xmlns:a16="http://schemas.microsoft.com/office/drawing/2014/main" id="{53786C6A-B332-B756-B7C9-C3E876DDE57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6457" y="290945"/>
                        <a:ext cx="5307736" cy="6092192"/>
                        <a:chOff x="146457" y="290945"/>
                        <a:chExt cx="5307736" cy="6092192"/>
                      </a:xfrm>
                    </p:grpSpPr>
                    <p:grpSp>
                      <p:nvGrpSpPr>
                        <p:cNvPr id="14" name="Group 13">
                          <a:extLst>
                            <a:ext uri="{FF2B5EF4-FFF2-40B4-BE49-F238E27FC236}">
                              <a16:creationId xmlns:a16="http://schemas.microsoft.com/office/drawing/2014/main" id="{E9CECEA2-430D-281E-D22C-F53608C4DF1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46457" y="290945"/>
                          <a:ext cx="5307736" cy="6092192"/>
                          <a:chOff x="197428" y="290945"/>
                          <a:chExt cx="5307736" cy="6092192"/>
                        </a:xfrm>
                      </p:grpSpPr>
                      <p:sp>
                        <p:nvSpPr>
                          <p:cNvPr id="25" name="Rectangle 24">
                            <a:extLst>
                              <a:ext uri="{FF2B5EF4-FFF2-40B4-BE49-F238E27FC236}">
                                <a16:creationId xmlns:a16="http://schemas.microsoft.com/office/drawing/2014/main" id="{A5D69DC1-C68C-3385-6224-7625FC646D1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97428" y="290945"/>
                            <a:ext cx="5307736" cy="6092192"/>
                          </a:xfrm>
                          <a:prstGeom prst="rect">
                            <a:avLst/>
                          </a:prstGeom>
                          <a:noFill/>
                          <a:ln w="12700" cap="flat" cmpd="sng" algn="ctr">
                            <a:solidFill>
                              <a:sysClr val="windowText" lastClr="000000"/>
                            </a:solidFill>
                            <a:prstDash val="solid"/>
                            <a:miter lim="800000"/>
                          </a:ln>
                          <a:effectLst/>
                        </p:spPr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GB" sz="1800" b="0" i="0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ysClr val="window" lastClr="FFFFFF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grpSp>
                        <p:nvGrpSpPr>
                          <p:cNvPr id="36" name="Group 35">
                            <a:extLst>
                              <a:ext uri="{FF2B5EF4-FFF2-40B4-BE49-F238E27FC236}">
                                <a16:creationId xmlns:a16="http://schemas.microsoft.com/office/drawing/2014/main" id="{135D20BF-EA8B-51D1-8357-A6AA294C493B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241421" y="3576489"/>
                            <a:ext cx="2754031" cy="1691934"/>
                            <a:chOff x="-41797" y="372190"/>
                            <a:chExt cx="2043297" cy="1078695"/>
                          </a:xfrm>
                        </p:grpSpPr>
                        <p:sp>
                          <p:nvSpPr>
                            <p:cNvPr id="39" name="Text Box 27">
                              <a:extLst>
                                <a:ext uri="{FF2B5EF4-FFF2-40B4-BE49-F238E27FC236}">
                                  <a16:creationId xmlns:a16="http://schemas.microsoft.com/office/drawing/2014/main" id="{F511229E-45EA-47FE-A274-393EA1450A6D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-41797" y="691595"/>
                              <a:ext cx="1879905" cy="759290"/>
                            </a:xfrm>
                            <a:prstGeom prst="rect">
                              <a:avLst/>
                            </a:prstGeom>
                            <a:solidFill>
                              <a:sysClr val="window" lastClr="FFFFFF"/>
                            </a:solidFill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This component was collected in CPD anticoagulant and is suspended in 105 millilitres of additive solution of the following composition.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		</a:t>
                              </a:r>
                              <a:r>
                                <a:rPr kumimoji="0" lang="en-GB" sz="800" b="0" i="0" u="none" strike="noStrike" kern="0" cap="none" spc="0" normalizeH="0" baseline="0" noProof="0" dirty="0" err="1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mmols</a:t>
                              </a: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/l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Sodium Chloride 		150.0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Adenine 		1.25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Anhydrous Glucose 		45.4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 err="1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Manitol</a:t>
                              </a: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 		28.8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1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6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 </a:t>
                              </a:r>
                              <a:endParaRPr kumimoji="0" lang="en-GB" sz="11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41" name="Text Box 3">
                              <a:extLst>
                                <a:ext uri="{FF2B5EF4-FFF2-40B4-BE49-F238E27FC236}">
                                  <a16:creationId xmlns:a16="http://schemas.microsoft.com/office/drawing/2014/main" id="{D9AEADEF-6354-22B1-6696-65E90C226653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1423549" y="372190"/>
                              <a:ext cx="577951" cy="302514"/>
                            </a:xfrm>
                            <a:prstGeom prst="rect">
                              <a:avLst/>
                            </a:prstGeom>
                            <a:solidFill>
                              <a:sysClr val="window" lastClr="FFFFFF"/>
                            </a:solidFill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1100" b="1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Volume 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1100" b="1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280 ml</a:t>
                              </a:r>
                              <a:endParaRPr kumimoji="0" lang="en-GB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p:grpSp>
                    </p:grpSp>
                    <p:sp>
                      <p:nvSpPr>
                        <p:cNvPr id="45" name="TextBox 44">
                          <a:extLst>
                            <a:ext uri="{FF2B5EF4-FFF2-40B4-BE49-F238E27FC236}">
                              <a16:creationId xmlns:a16="http://schemas.microsoft.com/office/drawing/2014/main" id="{DDA2AB03-579B-3879-8A3C-367E44C211F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75266" y="2057736"/>
                          <a:ext cx="3189751" cy="294183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2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RED CELLS IN ADDITIVE SOLUTION LD</a:t>
                          </a:r>
                          <a:endParaRPr kumimoji="0" lang="en-GB" sz="2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7" name="TextBox 46">
                          <a:extLst>
                            <a:ext uri="{FF2B5EF4-FFF2-40B4-BE49-F238E27FC236}">
                              <a16:creationId xmlns:a16="http://schemas.microsoft.com/office/drawing/2014/main" id="{7995A870-D602-A4D8-BF2C-7BF6EFAB465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83551" y="2365851"/>
                          <a:ext cx="1545348" cy="26058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0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STORE AT 4</a:t>
                          </a:r>
                          <a:r>
                            <a:rPr kumimoji="0" lang="en-GB" sz="1000" b="1" i="0" u="none" strike="noStrike" kern="0" cap="none" spc="0" normalizeH="0" baseline="3000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kumimoji="0" lang="en-GB" sz="10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 +/- 2</a:t>
                          </a:r>
                          <a:r>
                            <a:rPr kumimoji="0" lang="en-GB" sz="1000" b="1" i="0" u="none" strike="noStrike" kern="0" cap="none" spc="0" normalizeH="0" baseline="3000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kumimoji="0" lang="en-GB" sz="10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</a:t>
                          </a:r>
                          <a:endParaRPr kumimoji="0" lang="en-GB" sz="4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9" name="TextBox 48">
                          <a:extLst>
                            <a:ext uri="{FF2B5EF4-FFF2-40B4-BE49-F238E27FC236}">
                              <a16:creationId xmlns:a16="http://schemas.microsoft.com/office/drawing/2014/main" id="{8F933B12-4561-F011-D4D6-CC32DB176FF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75266" y="2603212"/>
                          <a:ext cx="2896462" cy="79323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must not be used if there are visible signs of deterioration.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800" b="1" kern="0" dirty="0">
                              <a:solidFill>
                                <a:sysClr val="windowText" lastClr="000000"/>
                              </a:solidFill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must be administered through a suitable transfusion set incorporating a 170mm filter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may transmit infection </a:t>
                          </a:r>
                          <a:endPara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  <p:pic>
                    <p:nvPicPr>
                      <p:cNvPr id="1030" name="Picture 6" descr="Barcode">
                        <a:extLst>
                          <a:ext uri="{FF2B5EF4-FFF2-40B4-BE49-F238E27FC236}">
                            <a16:creationId xmlns:a16="http://schemas.microsoft.com/office/drawing/2014/main" id="{8A348D43-9155-9424-7F7B-78ECB97C1A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 rotWithShape="1"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24524"/>
                      <a:stretch>
                        <a:fillRect/>
                      </a:stretch>
                    </p:blipFill>
                    <p:spPr bwMode="auto">
                      <a:xfrm>
                        <a:off x="3249014" y="4258753"/>
                        <a:ext cx="2104386" cy="6456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grpSp>
              </p:grpSp>
              <p:sp>
                <p:nvSpPr>
                  <p:cNvPr id="2" name="Rectangle 1">
                    <a:extLst>
                      <a:ext uri="{FF2B5EF4-FFF2-40B4-BE49-F238E27FC236}">
                        <a16:creationId xmlns:a16="http://schemas.microsoft.com/office/drawing/2014/main" id="{7B0E9C66-8022-466D-5F74-D3DA03FC261F}"/>
                      </a:ext>
                    </a:extLst>
                  </p:cNvPr>
                  <p:cNvSpPr/>
                  <p:nvPr/>
                </p:nvSpPr>
                <p:spPr>
                  <a:xfrm>
                    <a:off x="3773078" y="1769065"/>
                    <a:ext cx="1545348" cy="2215991"/>
                  </a:xfrm>
                  <a:prstGeom prst="rect">
                    <a:avLst/>
                  </a:prstGeom>
                  <a:noFill/>
                </p:spPr>
                <p:txBody>
                  <a:bodyPr wrap="square" lIns="91440" tIns="45720" rIns="91440" bIns="45720">
                    <a:spAutoFit/>
                  </a:bodyPr>
                  <a:lstStyle/>
                  <a:p>
                    <a:pPr algn="ctr"/>
                    <a:r>
                      <a:rPr lang="en-US" sz="13800" b="1" cap="none" spc="0" dirty="0">
                        <a:ln w="38100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rPr>
                      <a:t>B</a:t>
                    </a:r>
                  </a:p>
                </p:txBody>
              </p:sp>
            </p:grpSp>
          </p:grpSp>
          <p:pic>
            <p:nvPicPr>
              <p:cNvPr id="12290" name="Picture 2" descr="Barcode">
                <a:extLst>
                  <a:ext uri="{FF2B5EF4-FFF2-40B4-BE49-F238E27FC236}">
                    <a16:creationId xmlns:a16="http://schemas.microsoft.com/office/drawing/2014/main" id="{A1460F5A-8978-B11B-09D1-07A6BE1958F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6990"/>
              <a:stretch>
                <a:fillRect/>
              </a:stretch>
            </p:blipFill>
            <p:spPr bwMode="auto">
              <a:xfrm>
                <a:off x="4133943" y="1161358"/>
                <a:ext cx="1119871" cy="33236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8" name="Picture 27" descr="Barcode">
                <a:extLst>
                  <a:ext uri="{FF2B5EF4-FFF2-40B4-BE49-F238E27FC236}">
                    <a16:creationId xmlns:a16="http://schemas.microsoft.com/office/drawing/2014/main" id="{C73D2CC7-2FBB-ED5F-0060-36D0B8EC686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3493"/>
              <a:stretch>
                <a:fillRect/>
              </a:stretch>
            </p:blipFill>
            <p:spPr bwMode="auto">
              <a:xfrm>
                <a:off x="4133943" y="1628397"/>
                <a:ext cx="1124619" cy="40221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292" name="Picture 4" descr="Barcode">
              <a:extLst>
                <a:ext uri="{FF2B5EF4-FFF2-40B4-BE49-F238E27FC236}">
                  <a16:creationId xmlns:a16="http://schemas.microsoft.com/office/drawing/2014/main" id="{7BD1A936-FC5B-32D3-FF27-EA7A1B5CD38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10148912" y="1149375"/>
              <a:ext cx="1124619" cy="377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D3AE25-DE51-4735-6141-C9E5B57A4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15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BA9FFD-C2F2-103F-5EA2-9877D76544A0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20884290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4B8A2-2290-E82C-7D5D-EE118BB5D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E811A-FC93-C8F4-35E2-F89D4773D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500" dirty="0"/>
              <a:t>B Pos RBC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4D8295-E758-6DD6-8166-FDF973777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16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52D2A4-F8DD-F531-5896-BABC9910AE39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17671268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B5A47-AAE6-27BF-5FBE-DEFF0BC3B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9DB1D0E-9E5A-2A00-FB3C-EBE97793F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1403" y="949014"/>
            <a:ext cx="3172268" cy="94310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2DD5596-0BAF-803F-83E6-1C7D8FC848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6193" y="434822"/>
            <a:ext cx="2962688" cy="60015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E2B6FA3-8D45-1CDB-1CCD-4FCE6CC5BF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328" y="444119"/>
            <a:ext cx="2886478" cy="504895"/>
          </a:xfrm>
          <a:prstGeom prst="rect">
            <a:avLst/>
          </a:prstGeom>
        </p:spPr>
      </p:pic>
      <p:pic>
        <p:nvPicPr>
          <p:cNvPr id="9220" name="Picture 4" descr="Barcode">
            <a:extLst>
              <a:ext uri="{FF2B5EF4-FFF2-40B4-BE49-F238E27FC236}">
                <a16:creationId xmlns:a16="http://schemas.microsoft.com/office/drawing/2014/main" id="{F354AB23-DEF8-A004-6547-7ADB243619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861"/>
          <a:stretch>
            <a:fillRect/>
          </a:stretch>
        </p:blipFill>
        <p:spPr bwMode="auto">
          <a:xfrm>
            <a:off x="566785" y="1083348"/>
            <a:ext cx="2965218" cy="7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1AF669EC-422C-02E1-8760-23F9BAAB4BF9}"/>
              </a:ext>
            </a:extLst>
          </p:cNvPr>
          <p:cNvGrpSpPr/>
          <p:nvPr/>
        </p:nvGrpSpPr>
        <p:grpSpPr>
          <a:xfrm>
            <a:off x="325709" y="382904"/>
            <a:ext cx="5770291" cy="6092192"/>
            <a:chOff x="325709" y="382904"/>
            <a:chExt cx="5770291" cy="6092192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60819015-55AD-7F23-1736-DAFE1B38A7D2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001B6B9C-CF65-1C25-6F48-1029756D53E9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325709" y="382904"/>
                <a:chExt cx="5770291" cy="6092192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2264268A-18A0-416D-286D-AC493614E283}"/>
                    </a:ext>
                  </a:extLst>
                </p:cNvPr>
                <p:cNvGrpSpPr/>
                <p:nvPr/>
              </p:nvGrpSpPr>
              <p:grpSpPr>
                <a:xfrm>
                  <a:off x="325709" y="382904"/>
                  <a:ext cx="5770291" cy="6092192"/>
                  <a:chOff x="146457" y="290945"/>
                  <a:chExt cx="5770291" cy="6092192"/>
                </a:xfrm>
              </p:grpSpPr>
              <p:sp>
                <p:nvSpPr>
                  <p:cNvPr id="102" name="TextBox 101">
                    <a:extLst>
                      <a:ext uri="{FF2B5EF4-FFF2-40B4-BE49-F238E27FC236}">
                        <a16:creationId xmlns:a16="http://schemas.microsoft.com/office/drawing/2014/main" id="{D956F820-08F7-8C82-7BC8-769105057578}"/>
                      </a:ext>
                    </a:extLst>
                  </p:cNvPr>
                  <p:cNvSpPr txBox="1"/>
                  <p:nvPr/>
                </p:nvSpPr>
                <p:spPr>
                  <a:xfrm>
                    <a:off x="3232430" y="5664222"/>
                    <a:ext cx="2684318" cy="71891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NEG: HT, K 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NBS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Date Bled: 22 June 2025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16" name="Group 15">
                    <a:extLst>
                      <a:ext uri="{FF2B5EF4-FFF2-40B4-BE49-F238E27FC236}">
                        <a16:creationId xmlns:a16="http://schemas.microsoft.com/office/drawing/2014/main" id="{8522E01D-47D9-B411-6A9A-4077CCA22F7B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85023" cy="6092192"/>
                    <a:chOff x="146457" y="290945"/>
                    <a:chExt cx="5385023" cy="6092192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7115C5B6-2BA1-3BBC-0F47-3012507889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0348" y="3504602"/>
                      <a:ext cx="2123052" cy="402213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Rh D Positive</a:t>
                      </a:r>
                    </a:p>
                  </p:txBody>
                </p:sp>
                <p:sp>
                  <p:nvSpPr>
                    <p:cNvPr id="87" name="TextBox 86">
                      <a:extLst>
                        <a:ext uri="{FF2B5EF4-FFF2-40B4-BE49-F238E27FC236}">
                          <a16:creationId xmlns:a16="http://schemas.microsoft.com/office/drawing/2014/main" id="{2491A858-838D-B9FB-22AC-1543274B254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129554" y="3933655"/>
                      <a:ext cx="2324639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200" b="1" dirty="0"/>
                        <a:t>Expiry Date: </a:t>
                      </a:r>
                      <a:r>
                        <a:rPr lang="en-GB" sz="1400" dirty="0"/>
                        <a:t>25 - May- 2065</a:t>
                      </a:r>
                    </a:p>
                  </p:txBody>
                </p:sp>
                <p:grpSp>
                  <p:nvGrpSpPr>
                    <p:cNvPr id="101" name="Group 100">
                      <a:extLst>
                        <a:ext uri="{FF2B5EF4-FFF2-40B4-BE49-F238E27FC236}">
                          <a16:creationId xmlns:a16="http://schemas.microsoft.com/office/drawing/2014/main" id="{A0465C41-8B7F-5412-3B0B-405255D9FB4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49014" y="4934716"/>
                      <a:ext cx="2282466" cy="594833"/>
                      <a:chOff x="3230348" y="4821095"/>
                      <a:chExt cx="2347773" cy="594833"/>
                    </a:xfrm>
                  </p:grpSpPr>
                  <p:sp>
                    <p:nvSpPr>
                      <p:cNvPr id="98" name="TextBox 97">
                        <a:extLst>
                          <a:ext uri="{FF2B5EF4-FFF2-40B4-BE49-F238E27FC236}">
                            <a16:creationId xmlns:a16="http://schemas.microsoft.com/office/drawing/2014/main" id="{8F78C865-B8F7-8E3C-0C65-AB2C26428C0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30348" y="5046596"/>
                        <a:ext cx="2347773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b="1" dirty="0"/>
                          <a:t>D       C       E      c       e</a:t>
                        </a:r>
                      </a:p>
                    </p:txBody>
                  </p:sp>
                  <p:sp>
                    <p:nvSpPr>
                      <p:cNvPr id="100" name="TextBox 99">
                        <a:extLst>
                          <a:ext uri="{FF2B5EF4-FFF2-40B4-BE49-F238E27FC236}">
                            <a16:creationId xmlns:a16="http://schemas.microsoft.com/office/drawing/2014/main" id="{16E3E120-FC23-D8D0-2B77-BC7D897A4D8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301990" y="4821095"/>
                        <a:ext cx="2077157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400" b="1" dirty="0"/>
                          <a:t>Additional Information</a:t>
                        </a:r>
                      </a:p>
                    </p:txBody>
                  </p:sp>
                </p:grpSp>
                <p:pic>
                  <p:nvPicPr>
                    <p:cNvPr id="22" name="Picture 21">
                      <a:extLst>
                        <a:ext uri="{FF2B5EF4-FFF2-40B4-BE49-F238E27FC236}">
                          <a16:creationId xmlns:a16="http://schemas.microsoft.com/office/drawing/2014/main" id="{9B1F3CA2-CFCD-B631-1D47-F8B9735D8408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6"/>
                    <a:stretch>
                      <a:fillRect/>
                    </a:stretch>
                  </p:blipFill>
                  <p:spPr>
                    <a:xfrm>
                      <a:off x="231652" y="3355562"/>
                      <a:ext cx="1933845" cy="695422"/>
                    </a:xfrm>
                    <a:prstGeom prst="rect">
                      <a:avLst/>
                    </a:prstGeom>
                  </p:spPr>
                </p:pic>
                <p:grpSp>
                  <p:nvGrpSpPr>
                    <p:cNvPr id="15" name="Group 14">
                      <a:extLst>
                        <a:ext uri="{FF2B5EF4-FFF2-40B4-BE49-F238E27FC236}">
                          <a16:creationId xmlns:a16="http://schemas.microsoft.com/office/drawing/2014/main" id="{C07FA82A-49CB-2151-2630-632D0FF9169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46457" y="290945"/>
                      <a:chExt cx="5307736" cy="6092192"/>
                    </a:xfrm>
                  </p:grpSpPr>
                  <p:grpSp>
                    <p:nvGrpSpPr>
                      <p:cNvPr id="14" name="Group 13">
                        <a:extLst>
                          <a:ext uri="{FF2B5EF4-FFF2-40B4-BE49-F238E27FC236}">
                            <a16:creationId xmlns:a16="http://schemas.microsoft.com/office/drawing/2014/main" id="{DE08E946-A28B-4918-767A-D20167A924D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6457" y="290945"/>
                        <a:ext cx="5307736" cy="6092192"/>
                        <a:chOff x="197428" y="290945"/>
                        <a:chExt cx="5307736" cy="6092192"/>
                      </a:xfrm>
                    </p:grpSpPr>
                    <p:sp>
                      <p:nvSpPr>
                        <p:cNvPr id="25" name="Rectangle 24">
                          <a:extLst>
                            <a:ext uri="{FF2B5EF4-FFF2-40B4-BE49-F238E27FC236}">
                              <a16:creationId xmlns:a16="http://schemas.microsoft.com/office/drawing/2014/main" id="{C3082876-F265-ABD0-2DD5-BDDF04854FA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97428" y="290945"/>
                          <a:ext cx="5307736" cy="6092192"/>
                        </a:xfrm>
                        <a:prstGeom prst="rect">
                          <a:avLst/>
                        </a:prstGeom>
                        <a:noFill/>
                        <a:ln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miter lim="800000"/>
                        </a:ln>
                        <a:effectLst/>
                      </p:spPr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GB" sz="18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ysClr val="window" lastClr="FFFFFF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p:txBody>
                    </p:sp>
                    <p:grpSp>
                      <p:nvGrpSpPr>
                        <p:cNvPr id="36" name="Group 35">
                          <a:extLst>
                            <a:ext uri="{FF2B5EF4-FFF2-40B4-BE49-F238E27FC236}">
                              <a16:creationId xmlns:a16="http://schemas.microsoft.com/office/drawing/2014/main" id="{BE2505E6-9806-16F2-5761-F25C8B51AB3E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41421" y="3576489"/>
                          <a:ext cx="2754031" cy="1691934"/>
                          <a:chOff x="-41797" y="372190"/>
                          <a:chExt cx="2043297" cy="1078695"/>
                        </a:xfrm>
                      </p:grpSpPr>
                      <p:sp>
                        <p:nvSpPr>
                          <p:cNvPr id="39" name="Text Box 27">
                            <a:extLst>
                              <a:ext uri="{FF2B5EF4-FFF2-40B4-BE49-F238E27FC236}">
                                <a16:creationId xmlns:a16="http://schemas.microsoft.com/office/drawing/2014/main" id="{51D9923A-A37F-3748-B92E-DF3D7DD286D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-41797" y="691595"/>
                            <a:ext cx="1879905" cy="759290"/>
                          </a:xfrm>
                          <a:prstGeom prst="rect">
                            <a:avLst/>
                          </a:prstGeom>
                          <a:solidFill>
                            <a:sysClr val="window" lastClr="FFFFFF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This component was collected in CPD anticoagulant and is suspended in 105 millilitres of additive solution of the following composition.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		</a:t>
                            </a:r>
                            <a:r>
                              <a:rPr kumimoji="0" lang="en-GB" sz="800" b="0" i="0" u="none" strike="noStrike" kern="0" cap="none" spc="0" normalizeH="0" baseline="0" noProof="0" dirty="0" err="1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mmols</a:t>
                            </a: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/l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Sodium Chloride 		150.0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Adenine 		1.25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Anhydrous Glucose 		45.4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 err="1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Manitol</a:t>
                            </a: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 		28.8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spcAft>
                                <a:spcPts val="100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6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 </a:t>
                            </a:r>
                            <a:endParaRPr kumimoji="0" lang="en-GB" sz="11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sp>
                        <p:nvSpPr>
                          <p:cNvPr id="41" name="Text Box 3">
                            <a:extLst>
                              <a:ext uri="{FF2B5EF4-FFF2-40B4-BE49-F238E27FC236}">
                                <a16:creationId xmlns:a16="http://schemas.microsoft.com/office/drawing/2014/main" id="{BD7CF185-F7F6-5AA3-84AD-9F6033896344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1423549" y="372190"/>
                            <a:ext cx="577951" cy="302514"/>
                          </a:xfrm>
                          <a:prstGeom prst="rect">
                            <a:avLst/>
                          </a:prstGeom>
                          <a:solidFill>
                            <a:sysClr val="window" lastClr="FFFFFF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1100" b="1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Volume 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1100" b="1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280 ml</a:t>
                            </a:r>
                            <a:endParaRPr kumimoji="0" lang="en-GB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</p:grpSp>
                  </p:grpSp>
                  <p:sp>
                    <p:nvSpPr>
                      <p:cNvPr id="45" name="TextBox 44">
                        <a:extLst>
                          <a:ext uri="{FF2B5EF4-FFF2-40B4-BE49-F238E27FC236}">
                            <a16:creationId xmlns:a16="http://schemas.microsoft.com/office/drawing/2014/main" id="{01245C77-7F41-FFAF-E17B-3FD3DC91390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057736"/>
                        <a:ext cx="3189751" cy="29418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2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RED CELLS IN ADDITIVE SOLUTION LD</a:t>
                        </a:r>
                        <a:endParaRPr kumimoji="0" lang="en-GB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47" name="TextBox 46">
                        <a:extLst>
                          <a:ext uri="{FF2B5EF4-FFF2-40B4-BE49-F238E27FC236}">
                            <a16:creationId xmlns:a16="http://schemas.microsoft.com/office/drawing/2014/main" id="{ABF96605-4DAE-171C-4D8E-12E192C7B25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83551" y="2365851"/>
                        <a:ext cx="1545348" cy="26058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STORE AT 4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 +/- 2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</a:t>
                        </a:r>
                        <a:endParaRPr kumimoji="0" lang="en-GB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49" name="TextBox 48">
                        <a:extLst>
                          <a:ext uri="{FF2B5EF4-FFF2-40B4-BE49-F238E27FC236}">
                            <a16:creationId xmlns:a16="http://schemas.microsoft.com/office/drawing/2014/main" id="{B4A5EF9F-B8EF-DAC7-0438-1A5B4F60609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603212"/>
                        <a:ext cx="2896462" cy="79323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not be used if there are visible signs of deterioration.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GB" sz="800" b="1" kern="0" dirty="0">
                            <a:solidFill>
                              <a:sysClr val="windowText" lastClr="000000"/>
                            </a:solidFill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be administered through a suitable transfusion set incorporating a 170mm filter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may transmit infection </a:t>
                        </a:r>
                        <a:endParaRPr kumimoji="0" lang="en-GB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pic>
                  <p:nvPicPr>
                    <p:cNvPr id="1030" name="Picture 6" descr="Barcode">
                      <a:extLst>
                        <a:ext uri="{FF2B5EF4-FFF2-40B4-BE49-F238E27FC236}">
                          <a16:creationId xmlns:a16="http://schemas.microsoft.com/office/drawing/2014/main" id="{46C221D1-CF6D-881A-4025-649FDEDC3202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 rotWithShape="1">
                    <a:blip r:embed="rId7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b="24524"/>
                    <a:stretch>
                      <a:fillRect/>
                    </a:stretch>
                  </p:blipFill>
                  <p:spPr bwMode="auto">
                    <a:xfrm>
                      <a:off x="3249014" y="4258753"/>
                      <a:ext cx="2104386" cy="645658"/>
                    </a:xfrm>
                    <a:prstGeom prst="rect">
                      <a:avLst/>
                    </a:prstGeom>
                    <a:noFill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</p:pic>
              </p:grpSp>
            </p:grpSp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A3B7C815-62C5-72C8-447B-64A502BAAAFB}"/>
                    </a:ext>
                  </a:extLst>
                </p:cNvPr>
                <p:cNvSpPr/>
                <p:nvPr/>
              </p:nvSpPr>
              <p:spPr>
                <a:xfrm>
                  <a:off x="3773078" y="1769065"/>
                  <a:ext cx="1545348" cy="2215991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>
                  <a:spAutoFit/>
                </a:bodyPr>
                <a:lstStyle/>
                <a:p>
                  <a:pPr algn="ctr"/>
                  <a:r>
                    <a:rPr lang="en-US" sz="13800" dirty="0">
                      <a:ln w="0"/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</a:rPr>
                    <a:t>B</a:t>
                  </a:r>
                </a:p>
              </p:txBody>
            </p:sp>
          </p:grpSp>
          <p:pic>
            <p:nvPicPr>
              <p:cNvPr id="9218" name="Picture 2" descr="Barcode">
                <a:extLst>
                  <a:ext uri="{FF2B5EF4-FFF2-40B4-BE49-F238E27FC236}">
                    <a16:creationId xmlns:a16="http://schemas.microsoft.com/office/drawing/2014/main" id="{9AFC9589-EE53-7FF1-D1B2-1A542DFD82A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8067"/>
              <a:stretch>
                <a:fillRect/>
              </a:stretch>
            </p:blipFill>
            <p:spPr bwMode="auto">
              <a:xfrm>
                <a:off x="4179787" y="1548883"/>
                <a:ext cx="1117143" cy="36719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9222" name="Picture 6" descr="Barcode">
              <a:extLst>
                <a:ext uri="{FF2B5EF4-FFF2-40B4-BE49-F238E27FC236}">
                  <a16:creationId xmlns:a16="http://schemas.microsoft.com/office/drawing/2014/main" id="{BF47B757-648E-4CAC-5B3D-F2119B7B199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6990"/>
            <a:stretch>
              <a:fillRect/>
            </a:stretch>
          </p:blipFill>
          <p:spPr bwMode="auto">
            <a:xfrm>
              <a:off x="4179787" y="1095582"/>
              <a:ext cx="1137436" cy="3375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95E1CC3B-9E8F-747D-7807-89D0C77AAD87}"/>
              </a:ext>
            </a:extLst>
          </p:cNvPr>
          <p:cNvGrpSpPr/>
          <p:nvPr/>
        </p:nvGrpSpPr>
        <p:grpSpPr>
          <a:xfrm>
            <a:off x="6224809" y="382904"/>
            <a:ext cx="5770291" cy="6092192"/>
            <a:chOff x="6224809" y="382904"/>
            <a:chExt cx="5770291" cy="6092192"/>
          </a:xfrm>
        </p:grpSpPr>
        <p:grpSp>
          <p:nvGrpSpPr>
            <p:cNvPr id="7178" name="Group 7177">
              <a:extLst>
                <a:ext uri="{FF2B5EF4-FFF2-40B4-BE49-F238E27FC236}">
                  <a16:creationId xmlns:a16="http://schemas.microsoft.com/office/drawing/2014/main" id="{18543C30-016F-5EA8-916F-A16C54C6EAF5}"/>
                </a:ext>
              </a:extLst>
            </p:cNvPr>
            <p:cNvGrpSpPr/>
            <p:nvPr/>
          </p:nvGrpSpPr>
          <p:grpSpPr>
            <a:xfrm>
              <a:off x="62248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7180" name="Group 7179">
                <a:extLst>
                  <a:ext uri="{FF2B5EF4-FFF2-40B4-BE49-F238E27FC236}">
                    <a16:creationId xmlns:a16="http://schemas.microsoft.com/office/drawing/2014/main" id="{A4FE1A95-B099-C03D-64E0-6420662513A8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7182" name="TextBox 7181">
                  <a:extLst>
                    <a:ext uri="{FF2B5EF4-FFF2-40B4-BE49-F238E27FC236}">
                      <a16:creationId xmlns:a16="http://schemas.microsoft.com/office/drawing/2014/main" id="{0DBE8973-919B-9A89-16F4-C57CD2C36B36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7183" name="Group 7182">
                  <a:extLst>
                    <a:ext uri="{FF2B5EF4-FFF2-40B4-BE49-F238E27FC236}">
                      <a16:creationId xmlns:a16="http://schemas.microsoft.com/office/drawing/2014/main" id="{8E0B773A-D969-4EF5-5CE1-985E34CAD3BB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7184" name="Rectangle 7183">
                    <a:extLst>
                      <a:ext uri="{FF2B5EF4-FFF2-40B4-BE49-F238E27FC236}">
                        <a16:creationId xmlns:a16="http://schemas.microsoft.com/office/drawing/2014/main" id="{F919FBB4-8210-A009-E6C5-95E09B1EFCAA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>
                        <a:solidFill>
                          <a:schemeClr val="tx1"/>
                        </a:solidFill>
                      </a:rPr>
                      <a:t>Rh D Positive</a:t>
                    </a:r>
                  </a:p>
                </p:txBody>
              </p:sp>
              <p:sp>
                <p:nvSpPr>
                  <p:cNvPr id="7185" name="TextBox 7184">
                    <a:extLst>
                      <a:ext uri="{FF2B5EF4-FFF2-40B4-BE49-F238E27FC236}">
                        <a16:creationId xmlns:a16="http://schemas.microsoft.com/office/drawing/2014/main" id="{0275BB21-680E-DF24-5BC1-40A689BE769D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7186" name="Group 7185">
                    <a:extLst>
                      <a:ext uri="{FF2B5EF4-FFF2-40B4-BE49-F238E27FC236}">
                        <a16:creationId xmlns:a16="http://schemas.microsoft.com/office/drawing/2014/main" id="{6A6AF3C8-0244-B67C-1A7C-1B45C13847BD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594833"/>
                    <a:chOff x="3230348" y="4821095"/>
                    <a:chExt cx="2347773" cy="594833"/>
                  </a:xfrm>
                </p:grpSpPr>
                <p:sp>
                  <p:nvSpPr>
                    <p:cNvPr id="7198" name="TextBox 7197">
                      <a:extLst>
                        <a:ext uri="{FF2B5EF4-FFF2-40B4-BE49-F238E27FC236}">
                          <a16:creationId xmlns:a16="http://schemas.microsoft.com/office/drawing/2014/main" id="{CE4892F7-7776-BA21-8E31-E0192002B3B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7200" name="TextBox 7199">
                      <a:extLst>
                        <a:ext uri="{FF2B5EF4-FFF2-40B4-BE49-F238E27FC236}">
                          <a16:creationId xmlns:a16="http://schemas.microsoft.com/office/drawing/2014/main" id="{470A78C0-5216-746E-BEAF-6093D72D4D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pic>
                <p:nvPicPr>
                  <p:cNvPr id="7187" name="Picture 7186">
                    <a:extLst>
                      <a:ext uri="{FF2B5EF4-FFF2-40B4-BE49-F238E27FC236}">
                        <a16:creationId xmlns:a16="http://schemas.microsoft.com/office/drawing/2014/main" id="{87BC160A-D01F-9693-899D-BE3DDFA2420E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6"/>
                  <a:stretch>
                    <a:fillRect/>
                  </a:stretch>
                </p:blipFill>
                <p:spPr>
                  <a:xfrm>
                    <a:off x="231652" y="3355562"/>
                    <a:ext cx="1933845" cy="695422"/>
                  </a:xfrm>
                  <a:prstGeom prst="rect">
                    <a:avLst/>
                  </a:prstGeom>
                </p:spPr>
              </p:pic>
              <p:grpSp>
                <p:nvGrpSpPr>
                  <p:cNvPr id="7188" name="Group 7187">
                    <a:extLst>
                      <a:ext uri="{FF2B5EF4-FFF2-40B4-BE49-F238E27FC236}">
                        <a16:creationId xmlns:a16="http://schemas.microsoft.com/office/drawing/2014/main" id="{E1732A35-88DF-471A-3F7F-94BCB63C3D43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7190" name="Group 7189">
                      <a:extLst>
                        <a:ext uri="{FF2B5EF4-FFF2-40B4-BE49-F238E27FC236}">
                          <a16:creationId xmlns:a16="http://schemas.microsoft.com/office/drawing/2014/main" id="{67C744CF-F0B6-3DFB-CA2D-809AF13854F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7194" name="Rectangle 7193">
                        <a:extLst>
                          <a:ext uri="{FF2B5EF4-FFF2-40B4-BE49-F238E27FC236}">
                            <a16:creationId xmlns:a16="http://schemas.microsoft.com/office/drawing/2014/main" id="{9A696460-19E8-6E09-1BD2-376BF8B80C2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7195" name="Group 7194">
                        <a:extLst>
                          <a:ext uri="{FF2B5EF4-FFF2-40B4-BE49-F238E27FC236}">
                            <a16:creationId xmlns:a16="http://schemas.microsoft.com/office/drawing/2014/main" id="{1B67FE16-43E8-4F9E-8445-8DF34754E06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7196" name="Text Box 27">
                          <a:extLst>
                            <a:ext uri="{FF2B5EF4-FFF2-40B4-BE49-F238E27FC236}">
                              <a16:creationId xmlns:a16="http://schemas.microsoft.com/office/drawing/2014/main" id="{223FC6AF-C1CF-C61A-0771-E577221144B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 and is suspended in 105 millilitres of additive solution of the following composition.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mmols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/l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Sodium Chloride 		150.0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Adenine 		1.25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Anhydrous Glucose 		45.4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Manitol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		28.8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7197" name="Text Box 3">
                          <a:extLst>
                            <a:ext uri="{FF2B5EF4-FFF2-40B4-BE49-F238E27FC236}">
                              <a16:creationId xmlns:a16="http://schemas.microsoft.com/office/drawing/2014/main" id="{7A9A9302-6AA7-C09C-E74D-FBAEB8FFEBC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7191" name="TextBox 7190">
                      <a:extLst>
                        <a:ext uri="{FF2B5EF4-FFF2-40B4-BE49-F238E27FC236}">
                          <a16:creationId xmlns:a16="http://schemas.microsoft.com/office/drawing/2014/main" id="{940A1CBB-81C3-0D5C-0745-97BA57CDFDC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 CELLS IN ADDITIVE SOLUTION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192" name="TextBox 7191">
                      <a:extLst>
                        <a:ext uri="{FF2B5EF4-FFF2-40B4-BE49-F238E27FC236}">
                          <a16:creationId xmlns:a16="http://schemas.microsoft.com/office/drawing/2014/main" id="{2F2BA218-6C42-B046-EC15-8CF5F12C98A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4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193" name="TextBox 7192">
                      <a:extLst>
                        <a:ext uri="{FF2B5EF4-FFF2-40B4-BE49-F238E27FC236}">
                          <a16:creationId xmlns:a16="http://schemas.microsoft.com/office/drawing/2014/main" id="{B1B1C0E2-0AF4-EF7B-2A84-8BAF1D176CA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7189" name="Picture 6" descr="Barcode">
                    <a:extLst>
                      <a:ext uri="{FF2B5EF4-FFF2-40B4-BE49-F238E27FC236}">
                        <a16:creationId xmlns:a16="http://schemas.microsoft.com/office/drawing/2014/main" id="{E669155D-A170-A301-B15B-28A05C26386D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7181" name="Rectangle 7180">
                <a:extLst>
                  <a:ext uri="{FF2B5EF4-FFF2-40B4-BE49-F238E27FC236}">
                    <a16:creationId xmlns:a16="http://schemas.microsoft.com/office/drawing/2014/main" id="{88F92C82-D831-F9B2-D535-D203B30CB8B9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B</a:t>
                </a:r>
              </a:p>
            </p:txBody>
          </p:sp>
        </p:grpSp>
        <p:pic>
          <p:nvPicPr>
            <p:cNvPr id="23" name="Picture 2" descr="Barcode">
              <a:extLst>
                <a:ext uri="{FF2B5EF4-FFF2-40B4-BE49-F238E27FC236}">
                  <a16:creationId xmlns:a16="http://schemas.microsoft.com/office/drawing/2014/main" id="{6395124C-30C0-3B77-B091-61C7D7AEAAF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8067"/>
            <a:stretch>
              <a:fillRect/>
            </a:stretch>
          </p:blipFill>
          <p:spPr bwMode="auto">
            <a:xfrm>
              <a:off x="10087748" y="1571482"/>
              <a:ext cx="1117143" cy="3671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224" name="Picture 8" descr="Barcode">
              <a:extLst>
                <a:ext uri="{FF2B5EF4-FFF2-40B4-BE49-F238E27FC236}">
                  <a16:creationId xmlns:a16="http://schemas.microsoft.com/office/drawing/2014/main" id="{0A913905-D18D-9384-E634-59A50C94427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3347"/>
            <a:stretch>
              <a:fillRect/>
            </a:stretch>
          </p:blipFill>
          <p:spPr bwMode="auto">
            <a:xfrm>
              <a:off x="10087748" y="1038639"/>
              <a:ext cx="1117143" cy="4239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37B0CE2C-BDC6-19A1-B764-EC9735423ACA}"/>
              </a:ext>
            </a:extLst>
          </p:cNvPr>
          <p:cNvSpPr txBox="1"/>
          <p:nvPr/>
        </p:nvSpPr>
        <p:spPr>
          <a:xfrm>
            <a:off x="3428266" y="5486074"/>
            <a:ext cx="2282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 +        +        -       -       +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BD21A9-2EFC-912D-16B2-F81D4BAE60CE}"/>
              </a:ext>
            </a:extLst>
          </p:cNvPr>
          <p:cNvSpPr txBox="1"/>
          <p:nvPr/>
        </p:nvSpPr>
        <p:spPr>
          <a:xfrm>
            <a:off x="9318585" y="5507982"/>
            <a:ext cx="2282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 +        +        -       -       +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18F28-39E3-59C3-FAF2-7B73BADF4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17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577C4E-9040-F5FD-D321-8F593683121A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30435490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5B1A1-A8FF-8B7E-C5DB-7C76767EF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1CA6E6C-8B24-27CC-CFD7-891FD2F220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988" y="949014"/>
            <a:ext cx="3181794" cy="943107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7C79FA2D-CBB7-FFEB-7BCB-6FB9B889D4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4780" y="405022"/>
            <a:ext cx="2934109" cy="552527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DC2FAF0-A803-B16E-11E7-29A9205F75D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5790"/>
          <a:stretch>
            <a:fillRect/>
          </a:stretch>
        </p:blipFill>
        <p:spPr>
          <a:xfrm>
            <a:off x="659455" y="399759"/>
            <a:ext cx="2886478" cy="583362"/>
          </a:xfrm>
          <a:prstGeom prst="rect">
            <a:avLst/>
          </a:prstGeom>
        </p:spPr>
      </p:pic>
      <p:pic>
        <p:nvPicPr>
          <p:cNvPr id="10242" name="Picture 2" descr="Barcode">
            <a:extLst>
              <a:ext uri="{FF2B5EF4-FFF2-40B4-BE49-F238E27FC236}">
                <a16:creationId xmlns:a16="http://schemas.microsoft.com/office/drawing/2014/main" id="{CEAF6441-1590-8083-73E1-BA3383E61D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089"/>
          <a:stretch>
            <a:fillRect/>
          </a:stretch>
        </p:blipFill>
        <p:spPr bwMode="auto">
          <a:xfrm>
            <a:off x="6433423" y="1035930"/>
            <a:ext cx="2963592" cy="816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3FAA43C3-ED2D-097D-4CA6-D342C9B5E99B}"/>
              </a:ext>
            </a:extLst>
          </p:cNvPr>
          <p:cNvGrpSpPr/>
          <p:nvPr/>
        </p:nvGrpSpPr>
        <p:grpSpPr>
          <a:xfrm>
            <a:off x="325709" y="382904"/>
            <a:ext cx="5770291" cy="6092192"/>
            <a:chOff x="325709" y="382904"/>
            <a:chExt cx="5770291" cy="609219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6A2431A-646B-4172-DBAD-EA0EA92D1457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B8712B9D-14F4-F962-B7F0-ABE633591EFC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102" name="TextBox 101">
                  <a:extLst>
                    <a:ext uri="{FF2B5EF4-FFF2-40B4-BE49-F238E27FC236}">
                      <a16:creationId xmlns:a16="http://schemas.microsoft.com/office/drawing/2014/main" id="{CFDDF689-CAC6-C9A6-3CB7-012D40EAF279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239AB300-BEF2-6B6C-DFAF-74C9A96EAD87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4AF70164-0B89-F497-69A9-341C84EAA8A3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>
                        <a:solidFill>
                          <a:schemeClr val="tx1"/>
                        </a:solidFill>
                      </a:rPr>
                      <a:t>Rh D Positive</a:t>
                    </a:r>
                  </a:p>
                </p:txBody>
              </p:sp>
              <p:sp>
                <p:nvSpPr>
                  <p:cNvPr id="87" name="TextBox 86">
                    <a:extLst>
                      <a:ext uri="{FF2B5EF4-FFF2-40B4-BE49-F238E27FC236}">
                        <a16:creationId xmlns:a16="http://schemas.microsoft.com/office/drawing/2014/main" id="{C020733A-E8D8-9629-84C1-D06AD7D2F817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101" name="Group 100">
                    <a:extLst>
                      <a:ext uri="{FF2B5EF4-FFF2-40B4-BE49-F238E27FC236}">
                        <a16:creationId xmlns:a16="http://schemas.microsoft.com/office/drawing/2014/main" id="{B7B70917-ED66-DC13-40A3-130C8D3FB704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594833"/>
                    <a:chOff x="3230348" y="4821095"/>
                    <a:chExt cx="2347773" cy="594833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D90EC323-DCF1-0524-9F5E-946EA6857DD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100" name="TextBox 99">
                      <a:extLst>
                        <a:ext uri="{FF2B5EF4-FFF2-40B4-BE49-F238E27FC236}">
                          <a16:creationId xmlns:a16="http://schemas.microsoft.com/office/drawing/2014/main" id="{35B9811C-3BAF-E047-E907-E75EECE3E27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pic>
                <p:nvPicPr>
                  <p:cNvPr id="22" name="Picture 21">
                    <a:extLst>
                      <a:ext uri="{FF2B5EF4-FFF2-40B4-BE49-F238E27FC236}">
                        <a16:creationId xmlns:a16="http://schemas.microsoft.com/office/drawing/2014/main" id="{E5C5A560-3A02-CCA1-A96B-16CDE7FF4C24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6"/>
                  <a:stretch>
                    <a:fillRect/>
                  </a:stretch>
                </p:blipFill>
                <p:spPr>
                  <a:xfrm>
                    <a:off x="231652" y="3355562"/>
                    <a:ext cx="1933845" cy="695422"/>
                  </a:xfrm>
                  <a:prstGeom prst="rect">
                    <a:avLst/>
                  </a:prstGeom>
                </p:spPr>
              </p:pic>
              <p:grpSp>
                <p:nvGrpSpPr>
                  <p:cNvPr id="15" name="Group 14">
                    <a:extLst>
                      <a:ext uri="{FF2B5EF4-FFF2-40B4-BE49-F238E27FC236}">
                        <a16:creationId xmlns:a16="http://schemas.microsoft.com/office/drawing/2014/main" id="{BDAD0198-05AE-874F-40D5-ED13C7D7CFF5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14" name="Group 13">
                      <a:extLst>
                        <a:ext uri="{FF2B5EF4-FFF2-40B4-BE49-F238E27FC236}">
                          <a16:creationId xmlns:a16="http://schemas.microsoft.com/office/drawing/2014/main" id="{8652C4F8-63C2-AA37-C586-0E10F26378E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25" name="Rectangle 24">
                        <a:extLst>
                          <a:ext uri="{FF2B5EF4-FFF2-40B4-BE49-F238E27FC236}">
                            <a16:creationId xmlns:a16="http://schemas.microsoft.com/office/drawing/2014/main" id="{F6BDD283-DA28-B21F-025A-FCE34458C64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36" name="Group 35">
                        <a:extLst>
                          <a:ext uri="{FF2B5EF4-FFF2-40B4-BE49-F238E27FC236}">
                            <a16:creationId xmlns:a16="http://schemas.microsoft.com/office/drawing/2014/main" id="{38955D1A-DFBA-4986-2166-A0870F927D6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39" name="Text Box 27">
                          <a:extLst>
                            <a:ext uri="{FF2B5EF4-FFF2-40B4-BE49-F238E27FC236}">
                              <a16:creationId xmlns:a16="http://schemas.microsoft.com/office/drawing/2014/main" id="{C42B89E0-8E51-BB55-D71D-D357E058FBC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 and is suspended in 105 millilitres of additive solution of the following composition.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mmols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/l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Sodium Chloride 		150.0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Adenine 		1.25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Anhydrous Glucose 		45.4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Manitol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		28.8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1" name="Text Box 3">
                          <a:extLst>
                            <a:ext uri="{FF2B5EF4-FFF2-40B4-BE49-F238E27FC236}">
                              <a16:creationId xmlns:a16="http://schemas.microsoft.com/office/drawing/2014/main" id="{B4619788-ECF6-201B-BE0D-9117F583AD5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0615AB3B-8CF3-48CF-3013-172A3CE96FD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 CELLS IN ADDITIVE SOLUTION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FB91A631-96C7-4C95-7D7D-CFEFB798AC6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4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9" name="TextBox 48">
                      <a:extLst>
                        <a:ext uri="{FF2B5EF4-FFF2-40B4-BE49-F238E27FC236}">
                          <a16:creationId xmlns:a16="http://schemas.microsoft.com/office/drawing/2014/main" id="{A3BE21F7-23D4-9CB7-C387-0350D8DAEB8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1030" name="Picture 6" descr="Barcode">
                    <a:extLst>
                      <a:ext uri="{FF2B5EF4-FFF2-40B4-BE49-F238E27FC236}">
                        <a16:creationId xmlns:a16="http://schemas.microsoft.com/office/drawing/2014/main" id="{C617280D-84C8-F21A-0AED-016CD4C0D6F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76D86A24-BA1C-D76C-C8E3-D016FE5721F0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B</a:t>
                </a:r>
              </a:p>
            </p:txBody>
          </p:sp>
        </p:grpSp>
        <p:pic>
          <p:nvPicPr>
            <p:cNvPr id="29" name="Picture 2" descr="Barcode">
              <a:extLst>
                <a:ext uri="{FF2B5EF4-FFF2-40B4-BE49-F238E27FC236}">
                  <a16:creationId xmlns:a16="http://schemas.microsoft.com/office/drawing/2014/main" id="{D0DDD796-CFAF-EEF9-8377-68E60E9219F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8067"/>
            <a:stretch>
              <a:fillRect/>
            </a:stretch>
          </p:blipFill>
          <p:spPr bwMode="auto">
            <a:xfrm>
              <a:off x="4179732" y="1585468"/>
              <a:ext cx="1117143" cy="3671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4" name="Picture 4" descr="Barcode">
              <a:extLst>
                <a:ext uri="{FF2B5EF4-FFF2-40B4-BE49-F238E27FC236}">
                  <a16:creationId xmlns:a16="http://schemas.microsoft.com/office/drawing/2014/main" id="{84023293-8342-8FF2-2F06-4454409CB9B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3642"/>
            <a:stretch>
              <a:fillRect/>
            </a:stretch>
          </p:blipFill>
          <p:spPr bwMode="auto">
            <a:xfrm>
              <a:off x="4179787" y="1049533"/>
              <a:ext cx="1120446" cy="4235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A80F644-00F6-F948-C3F0-019BB85C5EAD}"/>
              </a:ext>
            </a:extLst>
          </p:cNvPr>
          <p:cNvGrpSpPr/>
          <p:nvPr/>
        </p:nvGrpSpPr>
        <p:grpSpPr>
          <a:xfrm>
            <a:off x="6224809" y="382904"/>
            <a:ext cx="5770291" cy="6092192"/>
            <a:chOff x="6224809" y="382904"/>
            <a:chExt cx="5770291" cy="6092192"/>
          </a:xfrm>
        </p:grpSpPr>
        <p:grpSp>
          <p:nvGrpSpPr>
            <p:cNvPr id="7178" name="Group 7177">
              <a:extLst>
                <a:ext uri="{FF2B5EF4-FFF2-40B4-BE49-F238E27FC236}">
                  <a16:creationId xmlns:a16="http://schemas.microsoft.com/office/drawing/2014/main" id="{1E0900F1-1E05-692B-76E4-1ED28F35E27B}"/>
                </a:ext>
              </a:extLst>
            </p:cNvPr>
            <p:cNvGrpSpPr/>
            <p:nvPr/>
          </p:nvGrpSpPr>
          <p:grpSpPr>
            <a:xfrm>
              <a:off x="62248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7180" name="Group 7179">
                <a:extLst>
                  <a:ext uri="{FF2B5EF4-FFF2-40B4-BE49-F238E27FC236}">
                    <a16:creationId xmlns:a16="http://schemas.microsoft.com/office/drawing/2014/main" id="{934894C8-33F9-7C7E-2202-F5FA530D29EF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7182" name="TextBox 7181">
                  <a:extLst>
                    <a:ext uri="{FF2B5EF4-FFF2-40B4-BE49-F238E27FC236}">
                      <a16:creationId xmlns:a16="http://schemas.microsoft.com/office/drawing/2014/main" id="{15DDDFFF-A5E1-B7EA-831D-F946BD93412B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7183" name="Group 7182">
                  <a:extLst>
                    <a:ext uri="{FF2B5EF4-FFF2-40B4-BE49-F238E27FC236}">
                      <a16:creationId xmlns:a16="http://schemas.microsoft.com/office/drawing/2014/main" id="{65E552BC-6A07-6788-942A-7476725CE4D2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7184" name="Rectangle 7183">
                    <a:extLst>
                      <a:ext uri="{FF2B5EF4-FFF2-40B4-BE49-F238E27FC236}">
                        <a16:creationId xmlns:a16="http://schemas.microsoft.com/office/drawing/2014/main" id="{F3911C66-39A8-4FFD-A8F5-F27EA97F7D9E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>
                        <a:solidFill>
                          <a:schemeClr val="tx1"/>
                        </a:solidFill>
                      </a:rPr>
                      <a:t>Rh D Positive</a:t>
                    </a:r>
                  </a:p>
                </p:txBody>
              </p:sp>
              <p:sp>
                <p:nvSpPr>
                  <p:cNvPr id="7185" name="TextBox 7184">
                    <a:extLst>
                      <a:ext uri="{FF2B5EF4-FFF2-40B4-BE49-F238E27FC236}">
                        <a16:creationId xmlns:a16="http://schemas.microsoft.com/office/drawing/2014/main" id="{9C10DD29-6128-C523-6767-4449821DE517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7186" name="Group 7185">
                    <a:extLst>
                      <a:ext uri="{FF2B5EF4-FFF2-40B4-BE49-F238E27FC236}">
                        <a16:creationId xmlns:a16="http://schemas.microsoft.com/office/drawing/2014/main" id="{6862CAA6-602B-85A8-97C5-BB0A804BF786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594833"/>
                    <a:chOff x="3230348" y="4821095"/>
                    <a:chExt cx="2347773" cy="594833"/>
                  </a:xfrm>
                </p:grpSpPr>
                <p:sp>
                  <p:nvSpPr>
                    <p:cNvPr id="7198" name="TextBox 7197">
                      <a:extLst>
                        <a:ext uri="{FF2B5EF4-FFF2-40B4-BE49-F238E27FC236}">
                          <a16:creationId xmlns:a16="http://schemas.microsoft.com/office/drawing/2014/main" id="{569DC2AB-E042-5F2B-A71B-962478F8921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7200" name="TextBox 7199">
                      <a:extLst>
                        <a:ext uri="{FF2B5EF4-FFF2-40B4-BE49-F238E27FC236}">
                          <a16:creationId xmlns:a16="http://schemas.microsoft.com/office/drawing/2014/main" id="{B25CFDC4-72CC-A2DA-A28F-B5C3C0272E3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pic>
                <p:nvPicPr>
                  <p:cNvPr id="7187" name="Picture 7186">
                    <a:extLst>
                      <a:ext uri="{FF2B5EF4-FFF2-40B4-BE49-F238E27FC236}">
                        <a16:creationId xmlns:a16="http://schemas.microsoft.com/office/drawing/2014/main" id="{53B05956-8D18-C212-9C1B-9049854AA50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6"/>
                  <a:stretch>
                    <a:fillRect/>
                  </a:stretch>
                </p:blipFill>
                <p:spPr>
                  <a:xfrm>
                    <a:off x="231652" y="3355562"/>
                    <a:ext cx="1933845" cy="695422"/>
                  </a:xfrm>
                  <a:prstGeom prst="rect">
                    <a:avLst/>
                  </a:prstGeom>
                </p:spPr>
              </p:pic>
              <p:grpSp>
                <p:nvGrpSpPr>
                  <p:cNvPr id="7188" name="Group 7187">
                    <a:extLst>
                      <a:ext uri="{FF2B5EF4-FFF2-40B4-BE49-F238E27FC236}">
                        <a16:creationId xmlns:a16="http://schemas.microsoft.com/office/drawing/2014/main" id="{FF08AF20-D1A1-8C16-217D-14842A6779AA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7190" name="Group 7189">
                      <a:extLst>
                        <a:ext uri="{FF2B5EF4-FFF2-40B4-BE49-F238E27FC236}">
                          <a16:creationId xmlns:a16="http://schemas.microsoft.com/office/drawing/2014/main" id="{3559454F-CEB2-CC79-792F-1364A516310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7194" name="Rectangle 7193">
                        <a:extLst>
                          <a:ext uri="{FF2B5EF4-FFF2-40B4-BE49-F238E27FC236}">
                            <a16:creationId xmlns:a16="http://schemas.microsoft.com/office/drawing/2014/main" id="{F30EA2C8-71F1-B396-011E-763FE65D951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7195" name="Group 7194">
                        <a:extLst>
                          <a:ext uri="{FF2B5EF4-FFF2-40B4-BE49-F238E27FC236}">
                            <a16:creationId xmlns:a16="http://schemas.microsoft.com/office/drawing/2014/main" id="{CC50DB00-3AF5-9B35-B246-08240E6004A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7196" name="Text Box 27">
                          <a:extLst>
                            <a:ext uri="{FF2B5EF4-FFF2-40B4-BE49-F238E27FC236}">
                              <a16:creationId xmlns:a16="http://schemas.microsoft.com/office/drawing/2014/main" id="{C06E595F-917C-83C1-4A0D-2970C82B49F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 and is suspended in 105 millilitres of additive solution of the following composition.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mmols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/l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Sodium Chloride 		150.0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Adenine 		1.25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Anhydrous Glucose 		45.4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Manitol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		28.8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7197" name="Text Box 3">
                          <a:extLst>
                            <a:ext uri="{FF2B5EF4-FFF2-40B4-BE49-F238E27FC236}">
                              <a16:creationId xmlns:a16="http://schemas.microsoft.com/office/drawing/2014/main" id="{934C15F8-6BA9-B303-9321-5CFC0DD0CD88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7191" name="TextBox 7190">
                      <a:extLst>
                        <a:ext uri="{FF2B5EF4-FFF2-40B4-BE49-F238E27FC236}">
                          <a16:creationId xmlns:a16="http://schemas.microsoft.com/office/drawing/2014/main" id="{940996AE-B95D-247D-3375-ACCE61FC8C2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 CELLS IN ADDITIVE SOLUTION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192" name="TextBox 7191">
                      <a:extLst>
                        <a:ext uri="{FF2B5EF4-FFF2-40B4-BE49-F238E27FC236}">
                          <a16:creationId xmlns:a16="http://schemas.microsoft.com/office/drawing/2014/main" id="{BA19E2F0-13D3-D7A1-CEC7-1346A9FE10B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4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193" name="TextBox 7192">
                      <a:extLst>
                        <a:ext uri="{FF2B5EF4-FFF2-40B4-BE49-F238E27FC236}">
                          <a16:creationId xmlns:a16="http://schemas.microsoft.com/office/drawing/2014/main" id="{4F8904E6-E509-B01D-0889-88E7E3A3834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7189" name="Picture 6" descr="Barcode">
                    <a:extLst>
                      <a:ext uri="{FF2B5EF4-FFF2-40B4-BE49-F238E27FC236}">
                        <a16:creationId xmlns:a16="http://schemas.microsoft.com/office/drawing/2014/main" id="{D6238D0B-2C68-CAFF-23BC-CD89630A4B46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7181" name="Rectangle 7180">
                <a:extLst>
                  <a:ext uri="{FF2B5EF4-FFF2-40B4-BE49-F238E27FC236}">
                    <a16:creationId xmlns:a16="http://schemas.microsoft.com/office/drawing/2014/main" id="{619CE441-BF49-4D4E-EF33-F9FA8958D5C8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B</a:t>
                </a: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C713355-7224-7616-75D5-E05192A004A1}"/>
                </a:ext>
              </a:extLst>
            </p:cNvPr>
            <p:cNvGrpSpPr/>
            <p:nvPr/>
          </p:nvGrpSpPr>
          <p:grpSpPr>
            <a:xfrm>
              <a:off x="10088107" y="1050781"/>
              <a:ext cx="1117144" cy="901880"/>
              <a:chOff x="10088107" y="1050781"/>
              <a:chExt cx="1117144" cy="901880"/>
            </a:xfrm>
          </p:grpSpPr>
          <p:pic>
            <p:nvPicPr>
              <p:cNvPr id="30" name="Picture 2" descr="Barcode">
                <a:extLst>
                  <a:ext uri="{FF2B5EF4-FFF2-40B4-BE49-F238E27FC236}">
                    <a16:creationId xmlns:a16="http://schemas.microsoft.com/office/drawing/2014/main" id="{D9766A6A-EC8B-C08D-4757-6C0D1B9B7E7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8067"/>
              <a:stretch>
                <a:fillRect/>
              </a:stretch>
            </p:blipFill>
            <p:spPr bwMode="auto">
              <a:xfrm>
                <a:off x="10088107" y="1585468"/>
                <a:ext cx="1117143" cy="36719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46" name="Picture 6" descr="Barcode">
                <a:extLst>
                  <a:ext uri="{FF2B5EF4-FFF2-40B4-BE49-F238E27FC236}">
                    <a16:creationId xmlns:a16="http://schemas.microsoft.com/office/drawing/2014/main" id="{65BE63F7-365F-99F3-251F-0EAED211CD1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3642"/>
              <a:stretch>
                <a:fillRect/>
              </a:stretch>
            </p:blipFill>
            <p:spPr bwMode="auto">
              <a:xfrm>
                <a:off x="10088108" y="1050781"/>
                <a:ext cx="1117143" cy="42229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FFD8487-FCBD-F3C6-202F-D8D37EFA7260}"/>
              </a:ext>
            </a:extLst>
          </p:cNvPr>
          <p:cNvSpPr txBox="1"/>
          <p:nvPr/>
        </p:nvSpPr>
        <p:spPr>
          <a:xfrm>
            <a:off x="3428266" y="5486074"/>
            <a:ext cx="2282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 +        +        -       -       +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503190-9408-E6B1-1D99-A87D0E967E11}"/>
              </a:ext>
            </a:extLst>
          </p:cNvPr>
          <p:cNvSpPr txBox="1"/>
          <p:nvPr/>
        </p:nvSpPr>
        <p:spPr>
          <a:xfrm>
            <a:off x="9308700" y="5495273"/>
            <a:ext cx="2282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 +        +        -       -       +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18793F-B9B5-0388-4B21-943313A5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18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B826AC-1E5A-93A0-839B-6172519F824F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1834030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B96D1-F1B9-2D60-1768-4E7EA404D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53">
            <a:extLst>
              <a:ext uri="{FF2B5EF4-FFF2-40B4-BE49-F238E27FC236}">
                <a16:creationId xmlns:a16="http://schemas.microsoft.com/office/drawing/2014/main" id="{07AA12FC-019F-0B97-9E50-E1AB28E6AB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5898" y="420612"/>
            <a:ext cx="3277902" cy="568892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FDD695DE-0465-6A3B-83ED-631AE62AAA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5608" y="917127"/>
            <a:ext cx="3706095" cy="1123502"/>
          </a:xfrm>
          <a:prstGeom prst="rect">
            <a:avLst/>
          </a:prstGeom>
        </p:spPr>
      </p:pic>
      <p:pic>
        <p:nvPicPr>
          <p:cNvPr id="59" name="Picture 2" descr="Barcode">
            <a:extLst>
              <a:ext uri="{FF2B5EF4-FFF2-40B4-BE49-F238E27FC236}">
                <a16:creationId xmlns:a16="http://schemas.microsoft.com/office/drawing/2014/main" id="{1556D3FD-4B0A-F587-CF48-DC20BD8EBB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861"/>
          <a:stretch>
            <a:fillRect/>
          </a:stretch>
        </p:blipFill>
        <p:spPr bwMode="auto">
          <a:xfrm>
            <a:off x="10048990" y="1018143"/>
            <a:ext cx="1120483" cy="416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4" descr="Barcode">
            <a:extLst>
              <a:ext uri="{FF2B5EF4-FFF2-40B4-BE49-F238E27FC236}">
                <a16:creationId xmlns:a16="http://schemas.microsoft.com/office/drawing/2014/main" id="{08DF1E00-9F97-DEB5-32A3-06BB7DAB86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24"/>
          <a:stretch>
            <a:fillRect/>
          </a:stretch>
        </p:blipFill>
        <p:spPr bwMode="auto">
          <a:xfrm>
            <a:off x="10048990" y="1528644"/>
            <a:ext cx="1121875" cy="470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>
            <a:extLst>
              <a:ext uri="{FF2B5EF4-FFF2-40B4-BE49-F238E27FC236}">
                <a16:creationId xmlns:a16="http://schemas.microsoft.com/office/drawing/2014/main" id="{CD3109D7-F0EA-7A4E-1416-D5F68DDAAADD}"/>
              </a:ext>
            </a:extLst>
          </p:cNvPr>
          <p:cNvGrpSpPr/>
          <p:nvPr/>
        </p:nvGrpSpPr>
        <p:grpSpPr>
          <a:xfrm>
            <a:off x="325709" y="382904"/>
            <a:ext cx="5770291" cy="6092192"/>
            <a:chOff x="325709" y="382904"/>
            <a:chExt cx="5770291" cy="6092192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5B858D26-EB75-0F04-62BD-A2347932A3E4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146457" y="290945"/>
              <a:chExt cx="5770291" cy="6092192"/>
            </a:xfrm>
          </p:grpSpPr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56FA7A7E-1CBF-FC8F-0DE4-0C4823D879FB}"/>
                  </a:ext>
                </a:extLst>
              </p:cNvPr>
              <p:cNvSpPr txBox="1"/>
              <p:nvPr/>
            </p:nvSpPr>
            <p:spPr>
              <a:xfrm>
                <a:off x="3232430" y="5664222"/>
                <a:ext cx="2684318" cy="718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lnSpc>
                    <a:spcPct val="115000"/>
                  </a:lnSpc>
                  <a:defRPr/>
                </a:pPr>
                <a:r>
                  <a:rPr lang="en-GB" sz="1200" b="1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NEG: HT, K </a:t>
                </a:r>
                <a:endParaRPr lang="en-GB" sz="1200" kern="0" dirty="0">
                  <a:solidFill>
                    <a:sysClr val="windowText" lastClr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lnSpc>
                    <a:spcPct val="115000"/>
                  </a:lnSpc>
                  <a:defRPr/>
                </a:pPr>
                <a:r>
                  <a:rPr lang="en-GB" sz="1200" b="1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NBS</a:t>
                </a:r>
                <a:endParaRPr lang="en-GB" sz="1200" kern="0" dirty="0">
                  <a:solidFill>
                    <a:sysClr val="windowText" lastClr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lnSpc>
                    <a:spcPct val="115000"/>
                  </a:lnSpc>
                  <a:defRPr/>
                </a:pPr>
                <a:r>
                  <a:rPr lang="en-GB" sz="1200" b="1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Date Bled: 22 June 2025</a:t>
                </a:r>
                <a:endParaRPr lang="en-GB" sz="1200" kern="0" dirty="0">
                  <a:solidFill>
                    <a:sysClr val="windowText" lastClr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34B386CD-E2F1-9CBE-25AE-C6C32E2C240F}"/>
                  </a:ext>
                </a:extLst>
              </p:cNvPr>
              <p:cNvGrpSpPr/>
              <p:nvPr/>
            </p:nvGrpSpPr>
            <p:grpSpPr>
              <a:xfrm>
                <a:off x="146457" y="290945"/>
                <a:ext cx="5385023" cy="6092192"/>
                <a:chOff x="146457" y="290945"/>
                <a:chExt cx="5385023" cy="6092192"/>
              </a:xfrm>
            </p:grpSpPr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67A81B17-4E90-584B-6E05-EC52EBEB7EC5}"/>
                    </a:ext>
                  </a:extLst>
                </p:cNvPr>
                <p:cNvSpPr/>
                <p:nvPr/>
              </p:nvSpPr>
              <p:spPr>
                <a:xfrm>
                  <a:off x="3230348" y="3504602"/>
                  <a:ext cx="2123052" cy="402213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2400" b="1" dirty="0"/>
                    <a:t>Rh D Negative</a:t>
                  </a:r>
                </a:p>
              </p:txBody>
            </p:sp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E0D44323-0368-6D4C-2668-DD77A7EFF125}"/>
                    </a:ext>
                  </a:extLst>
                </p:cNvPr>
                <p:cNvSpPr txBox="1"/>
                <p:nvPr/>
              </p:nvSpPr>
              <p:spPr>
                <a:xfrm>
                  <a:off x="3129554" y="3933655"/>
                  <a:ext cx="2324639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200" b="1" dirty="0"/>
                    <a:t>Expiry Date: </a:t>
                  </a:r>
                  <a:r>
                    <a:rPr lang="en-GB" sz="1400" dirty="0"/>
                    <a:t>25 - May- 2065</a:t>
                  </a:r>
                </a:p>
              </p:txBody>
            </p:sp>
            <p:grpSp>
              <p:nvGrpSpPr>
                <p:cNvPr id="101" name="Group 100">
                  <a:extLst>
                    <a:ext uri="{FF2B5EF4-FFF2-40B4-BE49-F238E27FC236}">
                      <a16:creationId xmlns:a16="http://schemas.microsoft.com/office/drawing/2014/main" id="{49920519-61D6-2365-DBF9-06B667F87936}"/>
                    </a:ext>
                  </a:extLst>
                </p:cNvPr>
                <p:cNvGrpSpPr/>
                <p:nvPr/>
              </p:nvGrpSpPr>
              <p:grpSpPr>
                <a:xfrm>
                  <a:off x="3249014" y="4934716"/>
                  <a:ext cx="2282466" cy="828731"/>
                  <a:chOff x="3230348" y="4821095"/>
                  <a:chExt cx="2347773" cy="828731"/>
                </a:xfrm>
              </p:grpSpPr>
              <p:sp>
                <p:nvSpPr>
                  <p:cNvPr id="98" name="TextBox 97">
                    <a:extLst>
                      <a:ext uri="{FF2B5EF4-FFF2-40B4-BE49-F238E27FC236}">
                        <a16:creationId xmlns:a16="http://schemas.microsoft.com/office/drawing/2014/main" id="{5C2A9644-D3BB-CB4F-2174-052976AC3249}"/>
                      </a:ext>
                    </a:extLst>
                  </p:cNvPr>
                  <p:cNvSpPr txBox="1"/>
                  <p:nvPr/>
                </p:nvSpPr>
                <p:spPr>
                  <a:xfrm>
                    <a:off x="3230348" y="5046596"/>
                    <a:ext cx="2347773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b="1" dirty="0"/>
                      <a:t>D       C       E      c       e</a:t>
                    </a:r>
                  </a:p>
                </p:txBody>
              </p:sp>
              <p:sp>
                <p:nvSpPr>
                  <p:cNvPr id="99" name="TextBox 98">
                    <a:extLst>
                      <a:ext uri="{FF2B5EF4-FFF2-40B4-BE49-F238E27FC236}">
                        <a16:creationId xmlns:a16="http://schemas.microsoft.com/office/drawing/2014/main" id="{D34858CA-5D4F-B041-BBF1-2E51AB5365CA}"/>
                      </a:ext>
                    </a:extLst>
                  </p:cNvPr>
                  <p:cNvSpPr txBox="1"/>
                  <p:nvPr/>
                </p:nvSpPr>
                <p:spPr>
                  <a:xfrm>
                    <a:off x="3230348" y="5280494"/>
                    <a:ext cx="2347773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b="1" dirty="0"/>
                      <a:t> -         -         -      +       +</a:t>
                    </a:r>
                  </a:p>
                </p:txBody>
              </p:sp>
              <p:sp>
                <p:nvSpPr>
                  <p:cNvPr id="100" name="TextBox 99">
                    <a:extLst>
                      <a:ext uri="{FF2B5EF4-FFF2-40B4-BE49-F238E27FC236}">
                        <a16:creationId xmlns:a16="http://schemas.microsoft.com/office/drawing/2014/main" id="{0BE46475-8A25-A2CC-FB8B-2656621DFC2D}"/>
                      </a:ext>
                    </a:extLst>
                  </p:cNvPr>
                  <p:cNvSpPr txBox="1"/>
                  <p:nvPr/>
                </p:nvSpPr>
                <p:spPr>
                  <a:xfrm>
                    <a:off x="3301990" y="4821095"/>
                    <a:ext cx="2077157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400" b="1" dirty="0"/>
                      <a:t>Additional Information</a:t>
                    </a:r>
                  </a:p>
                </p:txBody>
              </p:sp>
            </p:grpSp>
            <p:pic>
              <p:nvPicPr>
                <p:cNvPr id="22" name="Picture 21">
                  <a:extLst>
                    <a:ext uri="{FF2B5EF4-FFF2-40B4-BE49-F238E27FC236}">
                      <a16:creationId xmlns:a16="http://schemas.microsoft.com/office/drawing/2014/main" id="{67E26472-4274-E723-455E-66C7CE5479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231652" y="3355562"/>
                  <a:ext cx="1933845" cy="695422"/>
                </a:xfrm>
                <a:prstGeom prst="rect">
                  <a:avLst/>
                </a:prstGeom>
              </p:spPr>
            </p:pic>
            <p:grpSp>
              <p:nvGrpSpPr>
                <p:cNvPr id="15" name="Group 14">
                  <a:extLst>
                    <a:ext uri="{FF2B5EF4-FFF2-40B4-BE49-F238E27FC236}">
                      <a16:creationId xmlns:a16="http://schemas.microsoft.com/office/drawing/2014/main" id="{3A4BEBEB-D604-2F5C-88D5-D3FFF17CA35F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07736" cy="6092192"/>
                  <a:chOff x="146457" y="290945"/>
                  <a:chExt cx="5307736" cy="6092192"/>
                </a:xfrm>
              </p:grpSpPr>
              <p:grpSp>
                <p:nvGrpSpPr>
                  <p:cNvPr id="14" name="Group 13">
                    <a:extLst>
                      <a:ext uri="{FF2B5EF4-FFF2-40B4-BE49-F238E27FC236}">
                        <a16:creationId xmlns:a16="http://schemas.microsoft.com/office/drawing/2014/main" id="{9A29D9CD-A0C3-3698-C16B-2C7548E2CE70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97428" y="290945"/>
                    <a:chExt cx="5307736" cy="6092192"/>
                  </a:xfrm>
                </p:grpSpPr>
                <p:sp>
                  <p:nvSpPr>
                    <p:cNvPr id="25" name="Rectangle 24">
                      <a:extLst>
                        <a:ext uri="{FF2B5EF4-FFF2-40B4-BE49-F238E27FC236}">
                          <a16:creationId xmlns:a16="http://schemas.microsoft.com/office/drawing/2014/main" id="{D4C14B7F-B054-9F7E-561C-68FA39A65E5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7428" y="290945"/>
                      <a:ext cx="5307736" cy="6092192"/>
                    </a:xfrm>
                    <a:prstGeom prst="rect">
                      <a:avLst/>
                    </a:prstGeom>
                    <a:noFill/>
                    <a:ln w="12700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grpSp>
                  <p:nvGrpSpPr>
                    <p:cNvPr id="36" name="Group 35">
                      <a:extLst>
                        <a:ext uri="{FF2B5EF4-FFF2-40B4-BE49-F238E27FC236}">
                          <a16:creationId xmlns:a16="http://schemas.microsoft.com/office/drawing/2014/main" id="{724DC3B9-2665-9F7F-BE67-30C44081CC9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421" y="3576489"/>
                      <a:ext cx="2754031" cy="1691934"/>
                      <a:chOff x="-41797" y="372190"/>
                      <a:chExt cx="2043297" cy="1078695"/>
                    </a:xfrm>
                  </p:grpSpPr>
                  <p:sp>
                    <p:nvSpPr>
                      <p:cNvPr id="39" name="Text Box 27">
                        <a:extLst>
                          <a:ext uri="{FF2B5EF4-FFF2-40B4-BE49-F238E27FC236}">
                            <a16:creationId xmlns:a16="http://schemas.microsoft.com/office/drawing/2014/main" id="{19D3C5E9-38BC-C770-CE7E-8A5319F06C2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-41797" y="691595"/>
                        <a:ext cx="1879905" cy="759290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 w="6350">
                        <a:noFill/>
                      </a:ln>
                    </p:spPr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was collected in CPD anticoagulant and is suspended in 105 millilitres of additive solution of the following composition.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		</a:t>
                        </a:r>
                        <a:r>
                          <a:rPr kumimoji="0" lang="en-GB" sz="800" b="0" i="0" u="none" strike="noStrike" kern="0" cap="none" spc="0" normalizeH="0" baseline="0" noProof="0" dirty="0" err="1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mmols</a:t>
                        </a:r>
                        <a:r>
                          <a: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/l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Sodium Chloride 		150.0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Adenine 		1.25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Anhydrous Glucose 		45.4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0" i="0" u="none" strike="noStrike" kern="0" cap="none" spc="0" normalizeH="0" baseline="0" noProof="0" dirty="0" err="1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Manitol</a:t>
                        </a:r>
                        <a:r>
                          <a: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 		28.8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6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 </a:t>
                        </a:r>
                        <a:endParaRPr kumimoji="0" lang="en-GB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41" name="Text Box 3">
                        <a:extLst>
                          <a:ext uri="{FF2B5EF4-FFF2-40B4-BE49-F238E27FC236}">
                            <a16:creationId xmlns:a16="http://schemas.microsoft.com/office/drawing/2014/main" id="{A610A46C-D1E9-BC71-48C9-AA8063B2ADE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423549" y="372190"/>
                        <a:ext cx="577951" cy="302514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 w="6350">
                        <a:noFill/>
                      </a:ln>
                    </p:spPr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Volume 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280 ml</a:t>
                        </a:r>
                        <a:endParaRPr kumimoji="0" lang="en-GB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</p:grpSp>
              <p:sp>
                <p:nvSpPr>
                  <p:cNvPr id="45" name="TextBox 44">
                    <a:extLst>
                      <a:ext uri="{FF2B5EF4-FFF2-40B4-BE49-F238E27FC236}">
                        <a16:creationId xmlns:a16="http://schemas.microsoft.com/office/drawing/2014/main" id="{C1184A7D-6528-11F9-6FB7-0CA22B665004}"/>
                      </a:ext>
                    </a:extLst>
                  </p:cNvPr>
                  <p:cNvSpPr txBox="1"/>
                  <p:nvPr/>
                </p:nvSpPr>
                <p:spPr>
                  <a:xfrm>
                    <a:off x="275266" y="2057736"/>
                    <a:ext cx="3189751" cy="294183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15000"/>
                      </a:lnSpc>
                      <a:spcBef>
                        <a:spcPts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RED CELLS IN ADDITIVE SOLUTION LD</a:t>
                    </a:r>
                    <a:endParaRPr kumimoji="0" lang="en-GB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6BF079B1-B977-AA6D-E707-A1B8CEAA9DB7}"/>
                      </a:ext>
                    </a:extLst>
                  </p:cNvPr>
                  <p:cNvSpPr txBox="1"/>
                  <p:nvPr/>
                </p:nvSpPr>
                <p:spPr>
                  <a:xfrm>
                    <a:off x="283551" y="2365851"/>
                    <a:ext cx="1545348" cy="260584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15000"/>
                      </a:lnSpc>
                      <a:spcBef>
                        <a:spcPts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GB" sz="1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STORE AT 4</a:t>
                    </a:r>
                    <a:r>
                      <a:rPr kumimoji="0" lang="en-GB" sz="1000" b="1" i="0" u="none" strike="noStrike" kern="0" cap="none" spc="0" normalizeH="0" baseline="3000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O</a:t>
                    </a:r>
                    <a:r>
                      <a:rPr kumimoji="0" lang="en-GB" sz="1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C +/- 2</a:t>
                    </a:r>
                    <a:r>
                      <a:rPr kumimoji="0" lang="en-GB" sz="1000" b="1" i="0" u="none" strike="noStrike" kern="0" cap="none" spc="0" normalizeH="0" baseline="3000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O</a:t>
                    </a:r>
                    <a:r>
                      <a:rPr kumimoji="0" lang="en-GB" sz="1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C</a:t>
                    </a:r>
                    <a:endParaRPr kumimoji="0" lang="en-GB" sz="4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9" name="TextBox 48">
                    <a:extLst>
                      <a:ext uri="{FF2B5EF4-FFF2-40B4-BE49-F238E27FC236}">
                        <a16:creationId xmlns:a16="http://schemas.microsoft.com/office/drawing/2014/main" id="{7CE24865-773A-FD31-43E0-951A4B715DDE}"/>
                      </a:ext>
                    </a:extLst>
                  </p:cNvPr>
                  <p:cNvSpPr txBox="1"/>
                  <p:nvPr/>
                </p:nvSpPr>
                <p:spPr>
                  <a:xfrm>
                    <a:off x="275266" y="2603212"/>
                    <a:ext cx="2896462" cy="793230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15000"/>
                      </a:lnSpc>
                      <a:spcBef>
                        <a:spcPts val="0"/>
                      </a:spcBef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GB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This component must not be used if there are visible signs of deterioration.</a:t>
                    </a:r>
                  </a:p>
                  <a:p>
                    <a:pPr marL="0" marR="0" lvl="0" indent="0" defTabSz="914400" eaLnBrk="1" fontAlgn="auto" latinLnBrk="0" hangingPunct="1">
                      <a:lnSpc>
                        <a:spcPct val="115000"/>
                      </a:lnSpc>
                      <a:spcBef>
                        <a:spcPts val="0"/>
                      </a:spcBef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en-GB" sz="8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This component must be administered through a suitable transfusion set incorporating a 170mm filter</a:t>
                    </a:r>
                  </a:p>
                  <a:p>
                    <a:pPr marL="0" marR="0" lvl="0" indent="0" defTabSz="914400" eaLnBrk="1" fontAlgn="auto" latinLnBrk="0" hangingPunct="1">
                      <a:lnSpc>
                        <a:spcPct val="115000"/>
                      </a:lnSpc>
                      <a:spcBef>
                        <a:spcPts val="0"/>
                      </a:spcBef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GB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This component may transmit infection </a:t>
                    </a:r>
                    <a:endParaRPr kumimoji="0" lang="en-GB" sz="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pic>
                <p:nvPicPr>
                  <p:cNvPr id="7" name="Picture 6">
                    <a:extLst>
                      <a:ext uri="{FF2B5EF4-FFF2-40B4-BE49-F238E27FC236}">
                        <a16:creationId xmlns:a16="http://schemas.microsoft.com/office/drawing/2014/main" id="{4AEEC7CC-60FF-CC33-1160-EC86892139D7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7"/>
                  <a:stretch>
                    <a:fillRect/>
                  </a:stretch>
                </p:blipFill>
                <p:spPr>
                  <a:xfrm>
                    <a:off x="317631" y="328652"/>
                    <a:ext cx="2657846" cy="533474"/>
                  </a:xfrm>
                  <a:prstGeom prst="rect">
                    <a:avLst/>
                  </a:prstGeom>
                </p:spPr>
              </p:pic>
              <p:pic>
                <p:nvPicPr>
                  <p:cNvPr id="4" name="Picture 3">
                    <a:extLst>
                      <a:ext uri="{FF2B5EF4-FFF2-40B4-BE49-F238E27FC236}">
                        <a16:creationId xmlns:a16="http://schemas.microsoft.com/office/drawing/2014/main" id="{AB72F3C4-5CC8-D201-744F-447D31667F2D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8"/>
                  <a:stretch>
                    <a:fillRect/>
                  </a:stretch>
                </p:blipFill>
                <p:spPr>
                  <a:xfrm>
                    <a:off x="213507" y="836676"/>
                    <a:ext cx="3389954" cy="1029093"/>
                  </a:xfrm>
                  <a:prstGeom prst="rect">
                    <a:avLst/>
                  </a:prstGeom>
                </p:spPr>
              </p:pic>
              <p:pic>
                <p:nvPicPr>
                  <p:cNvPr id="1026" name="Picture 2" descr="Barcode">
                    <a:extLst>
                      <a:ext uri="{FF2B5EF4-FFF2-40B4-BE49-F238E27FC236}">
                        <a16:creationId xmlns:a16="http://schemas.microsoft.com/office/drawing/2014/main" id="{CF9957BE-1F36-FD1D-C8C9-5B46A0773B7C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980402" y="923790"/>
                    <a:ext cx="1121875" cy="419185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028" name="Picture 4" descr="Barcode">
                    <a:extLst>
                      <a:ext uri="{FF2B5EF4-FFF2-40B4-BE49-F238E27FC236}">
                        <a16:creationId xmlns:a16="http://schemas.microsoft.com/office/drawing/2014/main" id="{8A95FDB5-558A-21D9-3881-5CC89DD80D4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980402" y="1453847"/>
                    <a:ext cx="1121875" cy="47041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pic>
              <p:nvPicPr>
                <p:cNvPr id="1030" name="Picture 6" descr="Barcode">
                  <a:extLst>
                    <a:ext uri="{FF2B5EF4-FFF2-40B4-BE49-F238E27FC236}">
                      <a16:creationId xmlns:a16="http://schemas.microsoft.com/office/drawing/2014/main" id="{87019028-9DDE-0BCF-B987-A16D7AD2713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24524"/>
                <a:stretch>
                  <a:fillRect/>
                </a:stretch>
              </p:blipFill>
              <p:spPr bwMode="auto">
                <a:xfrm>
                  <a:off x="3249014" y="4258753"/>
                  <a:ext cx="2104386" cy="64565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708222A-86B5-A358-D2D0-1A88EB6AE5BC}"/>
                </a:ext>
              </a:extLst>
            </p:cNvPr>
            <p:cNvSpPr/>
            <p:nvPr/>
          </p:nvSpPr>
          <p:spPr>
            <a:xfrm>
              <a:off x="3773078" y="1769065"/>
              <a:ext cx="1545348" cy="221599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38100">
                    <a:solidFill>
                      <a:schemeClr val="tx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rPr>
                <a:t>O</a:t>
              </a:r>
              <a:endParaRPr lang="en-US" sz="13800" b="1" cap="none" spc="0" dirty="0">
                <a:ln w="381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8730AB68-B089-DF94-3132-D03A02D912FD}"/>
              </a:ext>
            </a:extLst>
          </p:cNvPr>
          <p:cNvGrpSpPr/>
          <p:nvPr/>
        </p:nvGrpSpPr>
        <p:grpSpPr>
          <a:xfrm>
            <a:off x="6215045" y="382904"/>
            <a:ext cx="5770291" cy="6092192"/>
            <a:chOff x="6215045" y="382904"/>
            <a:chExt cx="5770291" cy="6092192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87E67CEC-3AD2-22C5-5D7B-D4B3ED17EFD6}"/>
                </a:ext>
              </a:extLst>
            </p:cNvPr>
            <p:cNvGrpSpPr/>
            <p:nvPr/>
          </p:nvGrpSpPr>
          <p:grpSpPr>
            <a:xfrm>
              <a:off x="6215045" y="382904"/>
              <a:ext cx="5770291" cy="6092192"/>
              <a:chOff x="146457" y="290945"/>
              <a:chExt cx="5770291" cy="6092192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4416EAB-B336-0436-D86D-04294BC86B3F}"/>
                  </a:ext>
                </a:extLst>
              </p:cNvPr>
              <p:cNvSpPr txBox="1"/>
              <p:nvPr/>
            </p:nvSpPr>
            <p:spPr>
              <a:xfrm>
                <a:off x="3232430" y="5664222"/>
                <a:ext cx="2684318" cy="718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lnSpc>
                    <a:spcPct val="115000"/>
                  </a:lnSpc>
                  <a:defRPr/>
                </a:pPr>
                <a:r>
                  <a:rPr lang="en-GB" sz="1200" b="1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NEG: HT, K </a:t>
                </a:r>
                <a:endParaRPr lang="en-GB" sz="1200" kern="0" dirty="0">
                  <a:solidFill>
                    <a:sysClr val="windowText" lastClr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lnSpc>
                    <a:spcPct val="115000"/>
                  </a:lnSpc>
                  <a:defRPr/>
                </a:pPr>
                <a:r>
                  <a:rPr lang="en-GB" sz="1200" b="1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NBS</a:t>
                </a:r>
                <a:endParaRPr lang="en-GB" sz="1200" kern="0" dirty="0">
                  <a:solidFill>
                    <a:sysClr val="windowText" lastClr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lnSpc>
                    <a:spcPct val="115000"/>
                  </a:lnSpc>
                  <a:defRPr/>
                </a:pPr>
                <a:r>
                  <a:rPr lang="en-GB" sz="1200" b="1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Date Bled: 22 June 2025</a:t>
                </a:r>
                <a:endParaRPr lang="en-GB" sz="1200" kern="0" dirty="0">
                  <a:solidFill>
                    <a:sysClr val="windowText" lastClr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903558F6-C79C-15F4-9C0B-B550DA44B125}"/>
                  </a:ext>
                </a:extLst>
              </p:cNvPr>
              <p:cNvGrpSpPr/>
              <p:nvPr/>
            </p:nvGrpSpPr>
            <p:grpSpPr>
              <a:xfrm>
                <a:off x="146457" y="290945"/>
                <a:ext cx="5385023" cy="6092192"/>
                <a:chOff x="146457" y="290945"/>
                <a:chExt cx="5385023" cy="6092192"/>
              </a:xfrm>
            </p:grpSpPr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33188CAF-1AB9-134A-CAD8-097B46B08B41}"/>
                    </a:ext>
                  </a:extLst>
                </p:cNvPr>
                <p:cNvSpPr/>
                <p:nvPr/>
              </p:nvSpPr>
              <p:spPr>
                <a:xfrm>
                  <a:off x="3230348" y="3504602"/>
                  <a:ext cx="2123052" cy="402213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2400" b="1" dirty="0"/>
                    <a:t>Rh D Negative</a:t>
                  </a:r>
                </a:p>
              </p:txBody>
            </p:sp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37EAD029-BB0A-D5C8-D0B2-7265977CC563}"/>
                    </a:ext>
                  </a:extLst>
                </p:cNvPr>
                <p:cNvSpPr txBox="1"/>
                <p:nvPr/>
              </p:nvSpPr>
              <p:spPr>
                <a:xfrm>
                  <a:off x="3129554" y="3933655"/>
                  <a:ext cx="2324639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200" b="1" dirty="0"/>
                    <a:t>Expiry Date: </a:t>
                  </a:r>
                  <a:r>
                    <a:rPr lang="en-GB" sz="1400" dirty="0"/>
                    <a:t>25 - May- 2065</a:t>
                  </a:r>
                </a:p>
              </p:txBody>
            </p:sp>
            <p:grpSp>
              <p:nvGrpSpPr>
                <p:cNvPr id="27" name="Group 26">
                  <a:extLst>
                    <a:ext uri="{FF2B5EF4-FFF2-40B4-BE49-F238E27FC236}">
                      <a16:creationId xmlns:a16="http://schemas.microsoft.com/office/drawing/2014/main" id="{EB384C9B-8161-889A-D873-0AE3F1BDAF6D}"/>
                    </a:ext>
                  </a:extLst>
                </p:cNvPr>
                <p:cNvGrpSpPr/>
                <p:nvPr/>
              </p:nvGrpSpPr>
              <p:grpSpPr>
                <a:xfrm>
                  <a:off x="3249014" y="4934716"/>
                  <a:ext cx="2282466" cy="828731"/>
                  <a:chOff x="3230348" y="4821095"/>
                  <a:chExt cx="2347773" cy="828731"/>
                </a:xfrm>
              </p:grpSpPr>
              <p:sp>
                <p:nvSpPr>
                  <p:cNvPr id="50" name="TextBox 49">
                    <a:extLst>
                      <a:ext uri="{FF2B5EF4-FFF2-40B4-BE49-F238E27FC236}">
                        <a16:creationId xmlns:a16="http://schemas.microsoft.com/office/drawing/2014/main" id="{5C1B6EF2-5709-414C-633D-305F84399858}"/>
                      </a:ext>
                    </a:extLst>
                  </p:cNvPr>
                  <p:cNvSpPr txBox="1"/>
                  <p:nvPr/>
                </p:nvSpPr>
                <p:spPr>
                  <a:xfrm>
                    <a:off x="3230348" y="5046596"/>
                    <a:ext cx="2347773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b="1" dirty="0"/>
                      <a:t>D       C       E      c       e</a:t>
                    </a:r>
                  </a:p>
                </p:txBody>
              </p:sp>
              <p:sp>
                <p:nvSpPr>
                  <p:cNvPr id="51" name="TextBox 50">
                    <a:extLst>
                      <a:ext uri="{FF2B5EF4-FFF2-40B4-BE49-F238E27FC236}">
                        <a16:creationId xmlns:a16="http://schemas.microsoft.com/office/drawing/2014/main" id="{7DAC3C03-002C-5652-EED0-72203269945A}"/>
                      </a:ext>
                    </a:extLst>
                  </p:cNvPr>
                  <p:cNvSpPr txBox="1"/>
                  <p:nvPr/>
                </p:nvSpPr>
                <p:spPr>
                  <a:xfrm>
                    <a:off x="3230348" y="5280494"/>
                    <a:ext cx="2347773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b="1" dirty="0"/>
                      <a:t> -         -         -      +       +</a:t>
                    </a:r>
                  </a:p>
                </p:txBody>
              </p:sp>
              <p:sp>
                <p:nvSpPr>
                  <p:cNvPr id="52" name="TextBox 51">
                    <a:extLst>
                      <a:ext uri="{FF2B5EF4-FFF2-40B4-BE49-F238E27FC236}">
                        <a16:creationId xmlns:a16="http://schemas.microsoft.com/office/drawing/2014/main" id="{2BFC2D42-113B-9175-7272-394B9601BE33}"/>
                      </a:ext>
                    </a:extLst>
                  </p:cNvPr>
                  <p:cNvSpPr txBox="1"/>
                  <p:nvPr/>
                </p:nvSpPr>
                <p:spPr>
                  <a:xfrm>
                    <a:off x="3301990" y="4821095"/>
                    <a:ext cx="2077157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400" b="1" dirty="0"/>
                      <a:t>Additional Information</a:t>
                    </a:r>
                  </a:p>
                </p:txBody>
              </p:sp>
            </p:grpSp>
            <p:pic>
              <p:nvPicPr>
                <p:cNvPr id="28" name="Picture 27">
                  <a:extLst>
                    <a:ext uri="{FF2B5EF4-FFF2-40B4-BE49-F238E27FC236}">
                      <a16:creationId xmlns:a16="http://schemas.microsoft.com/office/drawing/2014/main" id="{7F31F40D-FC10-5BDB-8F3A-418A5FD6EAD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231652" y="3355562"/>
                  <a:ext cx="1933845" cy="695422"/>
                </a:xfrm>
                <a:prstGeom prst="rect">
                  <a:avLst/>
                </a:prstGeom>
              </p:spPr>
            </p:pic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CAAEE156-ABB1-DB2D-6FB8-55D078481641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07736" cy="6092192"/>
                  <a:chOff x="146457" y="290945"/>
                  <a:chExt cx="5307736" cy="6092192"/>
                </a:xfrm>
              </p:grpSpPr>
              <p:grpSp>
                <p:nvGrpSpPr>
                  <p:cNvPr id="31" name="Group 30">
                    <a:extLst>
                      <a:ext uri="{FF2B5EF4-FFF2-40B4-BE49-F238E27FC236}">
                        <a16:creationId xmlns:a16="http://schemas.microsoft.com/office/drawing/2014/main" id="{6603470A-AAEF-BF6F-F2D7-468BB5263A8D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97428" y="290945"/>
                    <a:chExt cx="5307736" cy="6092192"/>
                  </a:xfrm>
                </p:grpSpPr>
                <p:sp>
                  <p:nvSpPr>
                    <p:cNvPr id="43" name="Rectangle 42">
                      <a:extLst>
                        <a:ext uri="{FF2B5EF4-FFF2-40B4-BE49-F238E27FC236}">
                          <a16:creationId xmlns:a16="http://schemas.microsoft.com/office/drawing/2014/main" id="{1A5459E5-E012-B02E-CEAD-EE320EB58D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7428" y="290945"/>
                      <a:ext cx="5307736" cy="6092192"/>
                    </a:xfrm>
                    <a:prstGeom prst="rect">
                      <a:avLst/>
                    </a:prstGeom>
                    <a:noFill/>
                    <a:ln w="12700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grpSp>
                  <p:nvGrpSpPr>
                    <p:cNvPr id="44" name="Group 43">
                      <a:extLst>
                        <a:ext uri="{FF2B5EF4-FFF2-40B4-BE49-F238E27FC236}">
                          <a16:creationId xmlns:a16="http://schemas.microsoft.com/office/drawing/2014/main" id="{48232B26-5C37-1EB1-3C2C-E376E5DD03B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421" y="3576489"/>
                      <a:ext cx="2754031" cy="1691934"/>
                      <a:chOff x="-41797" y="372190"/>
                      <a:chExt cx="2043297" cy="1078695"/>
                    </a:xfrm>
                  </p:grpSpPr>
                  <p:sp>
                    <p:nvSpPr>
                      <p:cNvPr id="46" name="Text Box 27">
                        <a:extLst>
                          <a:ext uri="{FF2B5EF4-FFF2-40B4-BE49-F238E27FC236}">
                            <a16:creationId xmlns:a16="http://schemas.microsoft.com/office/drawing/2014/main" id="{6C47AAE4-8438-653C-462C-F757ECEB84B2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-41797" y="691595"/>
                        <a:ext cx="1879905" cy="759290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 w="6350">
                        <a:noFill/>
                      </a:ln>
                    </p:spPr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was collected in CPD anticoagulant and is suspended in 105 millilitres of additive solution of the following composition.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		</a:t>
                        </a:r>
                        <a:r>
                          <a:rPr kumimoji="0" lang="en-GB" sz="800" b="0" i="0" u="none" strike="noStrike" kern="0" cap="none" spc="0" normalizeH="0" baseline="0" noProof="0" dirty="0" err="1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mmols</a:t>
                        </a:r>
                        <a:r>
                          <a: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/l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Sodium Chloride 		150.0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Adenine 		1.25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Anhydrous Glucose 		45.4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0" i="0" u="none" strike="noStrike" kern="0" cap="none" spc="0" normalizeH="0" baseline="0" noProof="0" dirty="0" err="1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Manitol</a:t>
                        </a:r>
                        <a:r>
                          <a: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 		28.8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6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 </a:t>
                        </a:r>
                        <a:endParaRPr kumimoji="0" lang="en-GB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48" name="Text Box 3">
                        <a:extLst>
                          <a:ext uri="{FF2B5EF4-FFF2-40B4-BE49-F238E27FC236}">
                            <a16:creationId xmlns:a16="http://schemas.microsoft.com/office/drawing/2014/main" id="{C67D851E-AE53-31C3-76A7-936ADD8BDB8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423549" y="372190"/>
                        <a:ext cx="577951" cy="302514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 w="6350">
                        <a:noFill/>
                      </a:ln>
                    </p:spPr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Volume 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280 ml</a:t>
                        </a:r>
                        <a:endParaRPr kumimoji="0" lang="en-GB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</p:grpSp>
              <p:sp>
                <p:nvSpPr>
                  <p:cNvPr id="32" name="TextBox 31">
                    <a:extLst>
                      <a:ext uri="{FF2B5EF4-FFF2-40B4-BE49-F238E27FC236}">
                        <a16:creationId xmlns:a16="http://schemas.microsoft.com/office/drawing/2014/main" id="{951D680A-52E6-5496-FC6A-D702CE467483}"/>
                      </a:ext>
                    </a:extLst>
                  </p:cNvPr>
                  <p:cNvSpPr txBox="1"/>
                  <p:nvPr/>
                </p:nvSpPr>
                <p:spPr>
                  <a:xfrm>
                    <a:off x="275266" y="2057736"/>
                    <a:ext cx="3189751" cy="294183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15000"/>
                      </a:lnSpc>
                      <a:spcBef>
                        <a:spcPts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RED CELLS IN ADDITIVE SOLUTION LD</a:t>
                    </a:r>
                    <a:endParaRPr kumimoji="0" lang="en-GB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" name="TextBox 32">
                    <a:extLst>
                      <a:ext uri="{FF2B5EF4-FFF2-40B4-BE49-F238E27FC236}">
                        <a16:creationId xmlns:a16="http://schemas.microsoft.com/office/drawing/2014/main" id="{1B3BF2CE-4731-9FAB-8844-0583E1D0F9EA}"/>
                      </a:ext>
                    </a:extLst>
                  </p:cNvPr>
                  <p:cNvSpPr txBox="1"/>
                  <p:nvPr/>
                </p:nvSpPr>
                <p:spPr>
                  <a:xfrm>
                    <a:off x="283551" y="2365851"/>
                    <a:ext cx="1545348" cy="260584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15000"/>
                      </a:lnSpc>
                      <a:spcBef>
                        <a:spcPts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GB" sz="1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STORE AT 4</a:t>
                    </a:r>
                    <a:r>
                      <a:rPr kumimoji="0" lang="en-GB" sz="1000" b="1" i="0" u="none" strike="noStrike" kern="0" cap="none" spc="0" normalizeH="0" baseline="3000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O</a:t>
                    </a:r>
                    <a:r>
                      <a:rPr kumimoji="0" lang="en-GB" sz="1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C +/- 2</a:t>
                    </a:r>
                    <a:r>
                      <a:rPr kumimoji="0" lang="en-GB" sz="1000" b="1" i="0" u="none" strike="noStrike" kern="0" cap="none" spc="0" normalizeH="0" baseline="3000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O</a:t>
                    </a:r>
                    <a:r>
                      <a:rPr kumimoji="0" lang="en-GB" sz="1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C</a:t>
                    </a:r>
                    <a:endParaRPr kumimoji="0" lang="en-GB" sz="4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" name="TextBox 33">
                    <a:extLst>
                      <a:ext uri="{FF2B5EF4-FFF2-40B4-BE49-F238E27FC236}">
                        <a16:creationId xmlns:a16="http://schemas.microsoft.com/office/drawing/2014/main" id="{1390BFBF-4247-CC70-BD97-1C711E1FEA8A}"/>
                      </a:ext>
                    </a:extLst>
                  </p:cNvPr>
                  <p:cNvSpPr txBox="1"/>
                  <p:nvPr/>
                </p:nvSpPr>
                <p:spPr>
                  <a:xfrm>
                    <a:off x="275266" y="2603212"/>
                    <a:ext cx="2896462" cy="793230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15000"/>
                      </a:lnSpc>
                      <a:spcBef>
                        <a:spcPts val="0"/>
                      </a:spcBef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GB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This component must not be used if there are visible signs of deterioration.</a:t>
                    </a:r>
                  </a:p>
                  <a:p>
                    <a:pPr marL="0" marR="0" lvl="0" indent="0" defTabSz="914400" eaLnBrk="1" fontAlgn="auto" latinLnBrk="0" hangingPunct="1">
                      <a:lnSpc>
                        <a:spcPct val="115000"/>
                      </a:lnSpc>
                      <a:spcBef>
                        <a:spcPts val="0"/>
                      </a:spcBef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en-GB" sz="8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This component must be administered through a suitable transfusion set incorporating a 170mm filter</a:t>
                    </a:r>
                  </a:p>
                  <a:p>
                    <a:pPr marL="0" marR="0" lvl="0" indent="0" defTabSz="914400" eaLnBrk="1" fontAlgn="auto" latinLnBrk="0" hangingPunct="1">
                      <a:lnSpc>
                        <a:spcPct val="115000"/>
                      </a:lnSpc>
                      <a:spcBef>
                        <a:spcPts val="0"/>
                      </a:spcBef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GB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This component may transmit infection </a:t>
                    </a:r>
                    <a:endParaRPr kumimoji="0" lang="en-GB" sz="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pic>
              <p:nvPicPr>
                <p:cNvPr id="30" name="Picture 6" descr="Barcode">
                  <a:extLst>
                    <a:ext uri="{FF2B5EF4-FFF2-40B4-BE49-F238E27FC236}">
                      <a16:creationId xmlns:a16="http://schemas.microsoft.com/office/drawing/2014/main" id="{FC3AD240-B8A8-8B7F-92B4-5635BF448A5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24524"/>
                <a:stretch>
                  <a:fillRect/>
                </a:stretch>
              </p:blipFill>
              <p:spPr bwMode="auto">
                <a:xfrm>
                  <a:off x="3249014" y="4258753"/>
                  <a:ext cx="2104386" cy="64565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E6DD0E71-3C2E-9793-6A93-CD3D872E17F3}"/>
                </a:ext>
              </a:extLst>
            </p:cNvPr>
            <p:cNvSpPr/>
            <p:nvPr/>
          </p:nvSpPr>
          <p:spPr>
            <a:xfrm>
              <a:off x="9696582" y="1764935"/>
              <a:ext cx="1545348" cy="221599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38100">
                    <a:solidFill>
                      <a:schemeClr val="tx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rPr>
                <a:t>O</a:t>
              </a:r>
              <a:endParaRPr lang="en-US" sz="13800" b="1" cap="none" spc="0" dirty="0">
                <a:ln w="381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C97A82-6432-D680-091C-9C8D77C44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2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E270BE-27F2-9616-A08E-A76B1CE35295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1819460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49128-C9A3-8D99-6BC5-99EE1D790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>
            <a:extLst>
              <a:ext uri="{FF2B5EF4-FFF2-40B4-BE49-F238E27FC236}">
                <a16:creationId xmlns:a16="http://schemas.microsoft.com/office/drawing/2014/main" id="{0A88E270-FDAB-0124-C426-508E84358C93}"/>
              </a:ext>
            </a:extLst>
          </p:cNvPr>
          <p:cNvGrpSpPr/>
          <p:nvPr/>
        </p:nvGrpSpPr>
        <p:grpSpPr>
          <a:xfrm>
            <a:off x="325709" y="382904"/>
            <a:ext cx="11659627" cy="6092192"/>
            <a:chOff x="325709" y="382904"/>
            <a:chExt cx="11659627" cy="6092192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3624CFAC-AD03-8231-D8FC-98942D042CD1}"/>
                </a:ext>
              </a:extLst>
            </p:cNvPr>
            <p:cNvGrpSpPr/>
            <p:nvPr/>
          </p:nvGrpSpPr>
          <p:grpSpPr>
            <a:xfrm>
              <a:off x="325709" y="382904"/>
              <a:ext cx="11659627" cy="6092192"/>
              <a:chOff x="325709" y="382904"/>
              <a:chExt cx="11659627" cy="6092192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3758F827-B00F-29C1-7342-5EF51F15146C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11659627" cy="6092192"/>
                <a:chOff x="325709" y="382904"/>
                <a:chExt cx="11659627" cy="6092192"/>
              </a:xfrm>
            </p:grpSpPr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422DA4F4-4B29-78DA-5815-1A4AC111ED83}"/>
                    </a:ext>
                  </a:extLst>
                </p:cNvPr>
                <p:cNvGrpSpPr/>
                <p:nvPr/>
              </p:nvGrpSpPr>
              <p:grpSpPr>
                <a:xfrm>
                  <a:off x="6215045" y="382904"/>
                  <a:ext cx="5770291" cy="6092192"/>
                  <a:chOff x="146457" y="290945"/>
                  <a:chExt cx="5770291" cy="6092192"/>
                </a:xfrm>
              </p:grpSpPr>
              <p:sp>
                <p:nvSpPr>
                  <p:cNvPr id="19" name="TextBox 18">
                    <a:extLst>
                      <a:ext uri="{FF2B5EF4-FFF2-40B4-BE49-F238E27FC236}">
                        <a16:creationId xmlns:a16="http://schemas.microsoft.com/office/drawing/2014/main" id="{2BB5824E-AA9F-0E12-670A-8A52C1CF7933}"/>
                      </a:ext>
                    </a:extLst>
                  </p:cNvPr>
                  <p:cNvSpPr txBox="1"/>
                  <p:nvPr/>
                </p:nvSpPr>
                <p:spPr>
                  <a:xfrm>
                    <a:off x="3232430" y="5664222"/>
                    <a:ext cx="2684318" cy="71891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NEG: HT, K 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NBS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Date Bled: 22 June 2025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CD4C1E15-2B10-9E7F-D0C4-5F79FD895752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85023" cy="6092192"/>
                    <a:chOff x="146457" y="290945"/>
                    <a:chExt cx="5385023" cy="6092192"/>
                  </a:xfrm>
                </p:grpSpPr>
                <p:sp>
                  <p:nvSpPr>
                    <p:cNvPr id="21" name="Rectangle 20">
                      <a:extLst>
                        <a:ext uri="{FF2B5EF4-FFF2-40B4-BE49-F238E27FC236}">
                          <a16:creationId xmlns:a16="http://schemas.microsoft.com/office/drawing/2014/main" id="{27FD6162-CD19-CB44-DB6A-CEE7552E8E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0348" y="3504602"/>
                      <a:ext cx="2123052" cy="402213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GB" sz="2400" b="1" dirty="0"/>
                        <a:t>Rh D Negative</a:t>
                      </a:r>
                    </a:p>
                  </p:txBody>
                </p:sp>
                <p:sp>
                  <p:nvSpPr>
                    <p:cNvPr id="26" name="TextBox 25">
                      <a:extLst>
                        <a:ext uri="{FF2B5EF4-FFF2-40B4-BE49-F238E27FC236}">
                          <a16:creationId xmlns:a16="http://schemas.microsoft.com/office/drawing/2014/main" id="{F2DF9B54-C41F-B826-0E47-20F68BC30A6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129554" y="3933655"/>
                      <a:ext cx="2324639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200" b="1" dirty="0"/>
                        <a:t>Expiry Date: </a:t>
                      </a:r>
                      <a:r>
                        <a:rPr lang="en-GB" sz="1400" dirty="0"/>
                        <a:t>25 - May- 2065</a:t>
                      </a:r>
                    </a:p>
                  </p:txBody>
                </p:sp>
                <p:grpSp>
                  <p:nvGrpSpPr>
                    <p:cNvPr id="27" name="Group 26">
                      <a:extLst>
                        <a:ext uri="{FF2B5EF4-FFF2-40B4-BE49-F238E27FC236}">
                          <a16:creationId xmlns:a16="http://schemas.microsoft.com/office/drawing/2014/main" id="{2745B327-D4D1-D96D-A927-4EC4CDB3A7C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49014" y="4934716"/>
                      <a:ext cx="2282466" cy="828731"/>
                      <a:chOff x="3230348" y="4821095"/>
                      <a:chExt cx="2347773" cy="828731"/>
                    </a:xfrm>
                  </p:grpSpPr>
                  <p:sp>
                    <p:nvSpPr>
                      <p:cNvPr id="50" name="TextBox 49">
                        <a:extLst>
                          <a:ext uri="{FF2B5EF4-FFF2-40B4-BE49-F238E27FC236}">
                            <a16:creationId xmlns:a16="http://schemas.microsoft.com/office/drawing/2014/main" id="{9C558975-B70B-233E-A03F-67E20434440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30348" y="5046596"/>
                        <a:ext cx="2347773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b="1" dirty="0"/>
                          <a:t>D       C       E      c       e</a:t>
                        </a:r>
                      </a:p>
                    </p:txBody>
                  </p:sp>
                  <p:sp>
                    <p:nvSpPr>
                      <p:cNvPr id="51" name="TextBox 50">
                        <a:extLst>
                          <a:ext uri="{FF2B5EF4-FFF2-40B4-BE49-F238E27FC236}">
                            <a16:creationId xmlns:a16="http://schemas.microsoft.com/office/drawing/2014/main" id="{9BA554E1-87D3-738A-EAF1-F1D954EF93A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30348" y="5280494"/>
                        <a:ext cx="2347773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b="1" dirty="0"/>
                          <a:t> -         -         -      +       +</a:t>
                        </a:r>
                      </a:p>
                    </p:txBody>
                  </p:sp>
                  <p:sp>
                    <p:nvSpPr>
                      <p:cNvPr id="52" name="TextBox 51">
                        <a:extLst>
                          <a:ext uri="{FF2B5EF4-FFF2-40B4-BE49-F238E27FC236}">
                            <a16:creationId xmlns:a16="http://schemas.microsoft.com/office/drawing/2014/main" id="{78148FCC-A34C-2063-4514-F60434B0589D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301990" y="4821095"/>
                        <a:ext cx="2077157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400" b="1" dirty="0"/>
                          <a:t>Additional Information</a:t>
                        </a:r>
                      </a:p>
                    </p:txBody>
                  </p:sp>
                </p:grpSp>
                <p:pic>
                  <p:nvPicPr>
                    <p:cNvPr id="28" name="Picture 27">
                      <a:extLst>
                        <a:ext uri="{FF2B5EF4-FFF2-40B4-BE49-F238E27FC236}">
                          <a16:creationId xmlns:a16="http://schemas.microsoft.com/office/drawing/2014/main" id="{0A1D5BD9-A252-457C-5B7F-F208080A884E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31652" y="3355562"/>
                      <a:ext cx="1933845" cy="695422"/>
                    </a:xfrm>
                    <a:prstGeom prst="rect">
                      <a:avLst/>
                    </a:prstGeom>
                  </p:spPr>
                </p:pic>
                <p:grpSp>
                  <p:nvGrpSpPr>
                    <p:cNvPr id="29" name="Group 28">
                      <a:extLst>
                        <a:ext uri="{FF2B5EF4-FFF2-40B4-BE49-F238E27FC236}">
                          <a16:creationId xmlns:a16="http://schemas.microsoft.com/office/drawing/2014/main" id="{E7B01854-3D60-F720-9F02-82698DFC65D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46457" y="290945"/>
                      <a:chExt cx="5307736" cy="6092192"/>
                    </a:xfrm>
                  </p:grpSpPr>
                  <p:grpSp>
                    <p:nvGrpSpPr>
                      <p:cNvPr id="31" name="Group 30">
                        <a:extLst>
                          <a:ext uri="{FF2B5EF4-FFF2-40B4-BE49-F238E27FC236}">
                            <a16:creationId xmlns:a16="http://schemas.microsoft.com/office/drawing/2014/main" id="{A394804A-4DEC-F9CF-0594-A0D1CF7FF78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6457" y="290945"/>
                        <a:ext cx="5307736" cy="6092192"/>
                        <a:chOff x="197428" y="290945"/>
                        <a:chExt cx="5307736" cy="6092192"/>
                      </a:xfrm>
                    </p:grpSpPr>
                    <p:sp>
                      <p:nvSpPr>
                        <p:cNvPr id="43" name="Rectangle 42">
                          <a:extLst>
                            <a:ext uri="{FF2B5EF4-FFF2-40B4-BE49-F238E27FC236}">
                              <a16:creationId xmlns:a16="http://schemas.microsoft.com/office/drawing/2014/main" id="{7E508FC0-8123-9097-2753-CCEF022F6A4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97428" y="290945"/>
                          <a:ext cx="5307736" cy="6092192"/>
                        </a:xfrm>
                        <a:prstGeom prst="rect">
                          <a:avLst/>
                        </a:prstGeom>
                        <a:noFill/>
                        <a:ln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miter lim="800000"/>
                        </a:ln>
                        <a:effectLst/>
                      </p:spPr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GB" sz="18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ysClr val="window" lastClr="FFFFFF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p:txBody>
                    </p:sp>
                    <p:grpSp>
                      <p:nvGrpSpPr>
                        <p:cNvPr id="44" name="Group 43">
                          <a:extLst>
                            <a:ext uri="{FF2B5EF4-FFF2-40B4-BE49-F238E27FC236}">
                              <a16:creationId xmlns:a16="http://schemas.microsoft.com/office/drawing/2014/main" id="{BA546265-A623-FB9E-CD2E-C8977C3509E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41421" y="3576489"/>
                          <a:ext cx="2754031" cy="1691934"/>
                          <a:chOff x="-41797" y="372190"/>
                          <a:chExt cx="2043297" cy="1078695"/>
                        </a:xfrm>
                      </p:grpSpPr>
                      <p:sp>
                        <p:nvSpPr>
                          <p:cNvPr id="46" name="Text Box 27">
                            <a:extLst>
                              <a:ext uri="{FF2B5EF4-FFF2-40B4-BE49-F238E27FC236}">
                                <a16:creationId xmlns:a16="http://schemas.microsoft.com/office/drawing/2014/main" id="{D2354CDA-AEFF-E469-A3DB-364440B5911B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-41797" y="691595"/>
                            <a:ext cx="1879905" cy="759290"/>
                          </a:xfrm>
                          <a:prstGeom prst="rect">
                            <a:avLst/>
                          </a:prstGeom>
                          <a:solidFill>
                            <a:sysClr val="window" lastClr="FFFFFF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This component was collected in CPD anticoagulant and is suspended in 105 millilitres of additive solution of the following composition.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		</a:t>
                            </a:r>
                            <a:r>
                              <a:rPr kumimoji="0" lang="en-GB" sz="800" b="0" i="0" u="none" strike="noStrike" kern="0" cap="none" spc="0" normalizeH="0" baseline="0" noProof="0" dirty="0" err="1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mmols</a:t>
                            </a: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/l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Sodium Chloride 		150.0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Adenine 		1.25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Anhydrous Glucose 		45.4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 err="1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Manitol</a:t>
                            </a: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 		28.8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spcAft>
                                <a:spcPts val="100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6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 </a:t>
                            </a:r>
                            <a:endParaRPr kumimoji="0" lang="en-GB" sz="11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sp>
                        <p:nvSpPr>
                          <p:cNvPr id="48" name="Text Box 3">
                            <a:extLst>
                              <a:ext uri="{FF2B5EF4-FFF2-40B4-BE49-F238E27FC236}">
                                <a16:creationId xmlns:a16="http://schemas.microsoft.com/office/drawing/2014/main" id="{CBEC5F9A-6CF0-1B39-4BBF-ACDD59919397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1423549" y="372190"/>
                            <a:ext cx="577951" cy="302514"/>
                          </a:xfrm>
                          <a:prstGeom prst="rect">
                            <a:avLst/>
                          </a:prstGeom>
                          <a:solidFill>
                            <a:sysClr val="window" lastClr="FFFFFF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1100" b="1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Volume 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1100" b="1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280 ml</a:t>
                            </a:r>
                            <a:endParaRPr kumimoji="0" lang="en-GB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</p:grpSp>
                  </p:grpSp>
                  <p:sp>
                    <p:nvSpPr>
                      <p:cNvPr id="32" name="TextBox 31">
                        <a:extLst>
                          <a:ext uri="{FF2B5EF4-FFF2-40B4-BE49-F238E27FC236}">
                            <a16:creationId xmlns:a16="http://schemas.microsoft.com/office/drawing/2014/main" id="{45070AA5-FFB2-F104-5855-89AD1F153D2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057736"/>
                        <a:ext cx="3189751" cy="29418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2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RED CELLS IN ADDITIVE SOLUTION LD</a:t>
                        </a:r>
                        <a:endParaRPr kumimoji="0" lang="en-GB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33" name="TextBox 32">
                        <a:extLst>
                          <a:ext uri="{FF2B5EF4-FFF2-40B4-BE49-F238E27FC236}">
                            <a16:creationId xmlns:a16="http://schemas.microsoft.com/office/drawing/2014/main" id="{A5F9A695-79F0-DB05-0BAD-24D9580F9DD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83551" y="2365851"/>
                        <a:ext cx="1545348" cy="26058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STORE AT 4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 +/- 2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</a:t>
                        </a:r>
                        <a:endParaRPr kumimoji="0" lang="en-GB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34" name="TextBox 33">
                        <a:extLst>
                          <a:ext uri="{FF2B5EF4-FFF2-40B4-BE49-F238E27FC236}">
                            <a16:creationId xmlns:a16="http://schemas.microsoft.com/office/drawing/2014/main" id="{A8E9B61A-998C-CC28-9D4C-037D073B14E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603212"/>
                        <a:ext cx="2896462" cy="79323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not be used if there are visible signs of deterioration.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GB" sz="800" b="1" kern="0" dirty="0">
                            <a:solidFill>
                              <a:sysClr val="windowText" lastClr="000000"/>
                            </a:solidFill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be administered through a suitable transfusion set incorporating a 170mm filter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may transmit infection </a:t>
                        </a:r>
                        <a:endParaRPr kumimoji="0" lang="en-GB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pic>
                    <p:nvPicPr>
                      <p:cNvPr id="42" name="Picture 4" descr="Barcode">
                        <a:extLst>
                          <a:ext uri="{FF2B5EF4-FFF2-40B4-BE49-F238E27FC236}">
                            <a16:creationId xmlns:a16="http://schemas.microsoft.com/office/drawing/2014/main" id="{CD8146D8-54E4-CA69-E628-BCC2610EF8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 rotWithShape="1"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24524"/>
                      <a:stretch>
                        <a:fillRect/>
                      </a:stretch>
                    </p:blipFill>
                    <p:spPr bwMode="auto">
                      <a:xfrm>
                        <a:off x="3980402" y="1438556"/>
                        <a:ext cx="1121875" cy="4704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grpSp>
                <p:pic>
                  <p:nvPicPr>
                    <p:cNvPr id="30" name="Picture 6" descr="Barcode">
                      <a:extLst>
                        <a:ext uri="{FF2B5EF4-FFF2-40B4-BE49-F238E27FC236}">
                          <a16:creationId xmlns:a16="http://schemas.microsoft.com/office/drawing/2014/main" id="{CFB40E95-DBA4-8705-5941-82798B45F2AE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 rotWithShape="1">
                    <a:blip r:embed="rId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b="24524"/>
                    <a:stretch>
                      <a:fillRect/>
                    </a:stretch>
                  </p:blipFill>
                  <p:spPr bwMode="auto">
                    <a:xfrm>
                      <a:off x="3249014" y="4258753"/>
                      <a:ext cx="2104386" cy="645658"/>
                    </a:xfrm>
                    <a:prstGeom prst="rect">
                      <a:avLst/>
                    </a:prstGeom>
                    <a:noFill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</p:pic>
              </p:grpSp>
            </p:grpSp>
            <p:pic>
              <p:nvPicPr>
                <p:cNvPr id="9" name="Picture 8">
                  <a:extLst>
                    <a:ext uri="{FF2B5EF4-FFF2-40B4-BE49-F238E27FC236}">
                      <a16:creationId xmlns:a16="http://schemas.microsoft.com/office/drawing/2014/main" id="{EEFB8B71-5C12-BA2C-382E-247E3F236FC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259038" y="434098"/>
                  <a:ext cx="2862216" cy="517635"/>
                </a:xfrm>
                <a:prstGeom prst="rect">
                  <a:avLst/>
                </a:prstGeom>
              </p:spPr>
            </p:pic>
            <p:pic>
              <p:nvPicPr>
                <p:cNvPr id="13" name="Picture 12">
                  <a:extLst>
                    <a:ext uri="{FF2B5EF4-FFF2-40B4-BE49-F238E27FC236}">
                      <a16:creationId xmlns:a16="http://schemas.microsoft.com/office/drawing/2014/main" id="{6235251E-23F7-6F3C-6E9F-D70D16A58FE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6300240" y="884495"/>
                  <a:ext cx="3325443" cy="998336"/>
                </a:xfrm>
                <a:prstGeom prst="rect">
                  <a:avLst/>
                </a:prstGeom>
              </p:spPr>
            </p:pic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4BD7CE08-ECFD-3D15-243F-704E1398B5DC}"/>
                    </a:ext>
                  </a:extLst>
                </p:cNvPr>
                <p:cNvGrpSpPr/>
                <p:nvPr/>
              </p:nvGrpSpPr>
              <p:grpSpPr>
                <a:xfrm>
                  <a:off x="325709" y="382904"/>
                  <a:ext cx="5770291" cy="6092192"/>
                  <a:chOff x="325709" y="382904"/>
                  <a:chExt cx="5770291" cy="6092192"/>
                </a:xfrm>
              </p:grpSpPr>
              <p:grpSp>
                <p:nvGrpSpPr>
                  <p:cNvPr id="17" name="Group 16">
                    <a:extLst>
                      <a:ext uri="{FF2B5EF4-FFF2-40B4-BE49-F238E27FC236}">
                        <a16:creationId xmlns:a16="http://schemas.microsoft.com/office/drawing/2014/main" id="{C8D38908-C393-3807-4CDF-E34E13455129}"/>
                      </a:ext>
                    </a:extLst>
                  </p:cNvPr>
                  <p:cNvGrpSpPr/>
                  <p:nvPr/>
                </p:nvGrpSpPr>
                <p:grpSpPr>
                  <a:xfrm>
                    <a:off x="325709" y="382904"/>
                    <a:ext cx="5770291" cy="6092192"/>
                    <a:chOff x="146457" y="290945"/>
                    <a:chExt cx="5770291" cy="6092192"/>
                  </a:xfrm>
                </p:grpSpPr>
                <p:sp>
                  <p:nvSpPr>
                    <p:cNvPr id="102" name="TextBox 101">
                      <a:extLst>
                        <a:ext uri="{FF2B5EF4-FFF2-40B4-BE49-F238E27FC236}">
                          <a16:creationId xmlns:a16="http://schemas.microsoft.com/office/drawing/2014/main" id="{43BC1096-0244-C070-F4EF-CD6CB302751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2430" y="5664222"/>
                      <a:ext cx="2684318" cy="71891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lvl="0">
                        <a:lnSpc>
                          <a:spcPct val="115000"/>
                        </a:lnSpc>
                        <a:defRPr/>
                      </a:pPr>
                      <a:r>
                        <a:rPr lang="en-GB" sz="12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NEG: HT, K </a:t>
                      </a:r>
                      <a:endParaRPr lang="en-GB" sz="1200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5000"/>
                        </a:lnSpc>
                        <a:defRPr/>
                      </a:pPr>
                      <a:r>
                        <a:rPr lang="en-GB" sz="12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NBS</a:t>
                      </a:r>
                      <a:endParaRPr lang="en-GB" sz="1200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5000"/>
                        </a:lnSpc>
                        <a:defRPr/>
                      </a:pPr>
                      <a:r>
                        <a:rPr lang="en-GB" sz="12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 Bled: 22 June 2025</a:t>
                      </a:r>
                      <a:endParaRPr lang="en-GB" sz="1200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16" name="Group 15">
                      <a:extLst>
                        <a:ext uri="{FF2B5EF4-FFF2-40B4-BE49-F238E27FC236}">
                          <a16:creationId xmlns:a16="http://schemas.microsoft.com/office/drawing/2014/main" id="{F03DA2B2-863D-67AB-09E5-0B5F1729800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85023" cy="6092192"/>
                      <a:chOff x="146457" y="290945"/>
                      <a:chExt cx="5385023" cy="6092192"/>
                    </a:xfrm>
                  </p:grpSpPr>
                  <p:sp>
                    <p:nvSpPr>
                      <p:cNvPr id="61" name="Rectangle 60">
                        <a:extLst>
                          <a:ext uri="{FF2B5EF4-FFF2-40B4-BE49-F238E27FC236}">
                            <a16:creationId xmlns:a16="http://schemas.microsoft.com/office/drawing/2014/main" id="{50A20F96-5CC0-9BA6-09FD-908BF412657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230348" y="3504602"/>
                        <a:ext cx="2123052" cy="4022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GB" sz="2400" b="1" dirty="0"/>
                          <a:t>Rh D Negative</a:t>
                        </a:r>
                      </a:p>
                    </p:txBody>
                  </p:sp>
                  <p:sp>
                    <p:nvSpPr>
                      <p:cNvPr id="87" name="TextBox 86">
                        <a:extLst>
                          <a:ext uri="{FF2B5EF4-FFF2-40B4-BE49-F238E27FC236}">
                            <a16:creationId xmlns:a16="http://schemas.microsoft.com/office/drawing/2014/main" id="{F5CEE2D0-3D4F-1158-5036-A57EC17E2B8E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129554" y="3933655"/>
                        <a:ext cx="2324639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200" b="1" dirty="0"/>
                          <a:t>Expiry Date: </a:t>
                        </a:r>
                        <a:r>
                          <a:rPr lang="en-GB" sz="1400" dirty="0"/>
                          <a:t>25 - May- 2065</a:t>
                        </a:r>
                      </a:p>
                    </p:txBody>
                  </p:sp>
                  <p:grpSp>
                    <p:nvGrpSpPr>
                      <p:cNvPr id="101" name="Group 100">
                        <a:extLst>
                          <a:ext uri="{FF2B5EF4-FFF2-40B4-BE49-F238E27FC236}">
                            <a16:creationId xmlns:a16="http://schemas.microsoft.com/office/drawing/2014/main" id="{A3E02DB2-3857-D0E0-62E9-9D948CC11E5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49014" y="4934716"/>
                        <a:ext cx="2282466" cy="828731"/>
                        <a:chOff x="3230348" y="4821095"/>
                        <a:chExt cx="2347773" cy="828731"/>
                      </a:xfrm>
                    </p:grpSpPr>
                    <p:sp>
                      <p:nvSpPr>
                        <p:cNvPr id="98" name="TextBox 97">
                          <a:extLst>
                            <a:ext uri="{FF2B5EF4-FFF2-40B4-BE49-F238E27FC236}">
                              <a16:creationId xmlns:a16="http://schemas.microsoft.com/office/drawing/2014/main" id="{C730DB4D-01B3-64CB-1A2B-6C4EE8CEEE9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230348" y="5046596"/>
                          <a:ext cx="2347773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GB" b="1" dirty="0"/>
                            <a:t>D       C       E      c       e</a:t>
                          </a:r>
                        </a:p>
                      </p:txBody>
                    </p:sp>
                    <p:sp>
                      <p:nvSpPr>
                        <p:cNvPr id="99" name="TextBox 98">
                          <a:extLst>
                            <a:ext uri="{FF2B5EF4-FFF2-40B4-BE49-F238E27FC236}">
                              <a16:creationId xmlns:a16="http://schemas.microsoft.com/office/drawing/2014/main" id="{DECBF783-F7C6-A581-EB76-F304DA77617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230348" y="5280494"/>
                          <a:ext cx="2347773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GB" b="1" dirty="0"/>
                            <a:t> -         -         -      +       +</a:t>
                          </a:r>
                        </a:p>
                      </p:txBody>
                    </p:sp>
                    <p:sp>
                      <p:nvSpPr>
                        <p:cNvPr id="100" name="TextBox 99">
                          <a:extLst>
                            <a:ext uri="{FF2B5EF4-FFF2-40B4-BE49-F238E27FC236}">
                              <a16:creationId xmlns:a16="http://schemas.microsoft.com/office/drawing/2014/main" id="{16D1D18E-E825-2F03-9442-F5AA60087DC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301990" y="4821095"/>
                          <a:ext cx="2077157" cy="307777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GB" sz="1400" b="1" dirty="0"/>
                            <a:t>Additional Information</a:t>
                          </a:r>
                        </a:p>
                      </p:txBody>
                    </p:sp>
                  </p:grpSp>
                  <p:pic>
                    <p:nvPicPr>
                      <p:cNvPr id="22" name="Picture 21">
                        <a:extLst>
                          <a:ext uri="{FF2B5EF4-FFF2-40B4-BE49-F238E27FC236}">
                            <a16:creationId xmlns:a16="http://schemas.microsoft.com/office/drawing/2014/main" id="{15385CCE-F61F-5C26-FA51-CFE50D30B90E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31652" y="3355562"/>
                        <a:ext cx="1933845" cy="695422"/>
                      </a:xfrm>
                      <a:prstGeom prst="rect">
                        <a:avLst/>
                      </a:prstGeom>
                    </p:spPr>
                  </p:pic>
                  <p:grpSp>
                    <p:nvGrpSpPr>
                      <p:cNvPr id="15" name="Group 14">
                        <a:extLst>
                          <a:ext uri="{FF2B5EF4-FFF2-40B4-BE49-F238E27FC236}">
                            <a16:creationId xmlns:a16="http://schemas.microsoft.com/office/drawing/2014/main" id="{1F690561-2316-E56B-C533-6CF9121DD71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6457" y="290945"/>
                        <a:ext cx="5307736" cy="6092192"/>
                        <a:chOff x="146457" y="290945"/>
                        <a:chExt cx="5307736" cy="6092192"/>
                      </a:xfrm>
                    </p:grpSpPr>
                    <p:grpSp>
                      <p:nvGrpSpPr>
                        <p:cNvPr id="14" name="Group 13">
                          <a:extLst>
                            <a:ext uri="{FF2B5EF4-FFF2-40B4-BE49-F238E27FC236}">
                              <a16:creationId xmlns:a16="http://schemas.microsoft.com/office/drawing/2014/main" id="{2D14F021-942C-0C4F-247A-0E23548EDA27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46457" y="290945"/>
                          <a:ext cx="5307736" cy="6092192"/>
                          <a:chOff x="197428" y="290945"/>
                          <a:chExt cx="5307736" cy="6092192"/>
                        </a:xfrm>
                      </p:grpSpPr>
                      <p:sp>
                        <p:nvSpPr>
                          <p:cNvPr id="25" name="Rectangle 24">
                            <a:extLst>
                              <a:ext uri="{FF2B5EF4-FFF2-40B4-BE49-F238E27FC236}">
                                <a16:creationId xmlns:a16="http://schemas.microsoft.com/office/drawing/2014/main" id="{263AC891-3132-9194-A599-C0B9EB02C591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97428" y="290945"/>
                            <a:ext cx="5307736" cy="6092192"/>
                          </a:xfrm>
                          <a:prstGeom prst="rect">
                            <a:avLst/>
                          </a:prstGeom>
                          <a:noFill/>
                          <a:ln w="12700" cap="flat" cmpd="sng" algn="ctr">
                            <a:solidFill>
                              <a:sysClr val="windowText" lastClr="000000"/>
                            </a:solidFill>
                            <a:prstDash val="solid"/>
                            <a:miter lim="800000"/>
                          </a:ln>
                          <a:effectLst/>
                        </p:spPr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GB" sz="1800" b="0" i="0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ysClr val="window" lastClr="FFFFFF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grpSp>
                        <p:nvGrpSpPr>
                          <p:cNvPr id="36" name="Group 35">
                            <a:extLst>
                              <a:ext uri="{FF2B5EF4-FFF2-40B4-BE49-F238E27FC236}">
                                <a16:creationId xmlns:a16="http://schemas.microsoft.com/office/drawing/2014/main" id="{12C4B337-5C95-3CCC-AD3F-014CDB64398D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241421" y="3576489"/>
                            <a:ext cx="2754031" cy="1691934"/>
                            <a:chOff x="-41797" y="372190"/>
                            <a:chExt cx="2043297" cy="1078695"/>
                          </a:xfrm>
                        </p:grpSpPr>
                        <p:sp>
                          <p:nvSpPr>
                            <p:cNvPr id="39" name="Text Box 27">
                              <a:extLst>
                                <a:ext uri="{FF2B5EF4-FFF2-40B4-BE49-F238E27FC236}">
                                  <a16:creationId xmlns:a16="http://schemas.microsoft.com/office/drawing/2014/main" id="{330EB15D-8F38-3656-BF38-F1F33F35B680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-41797" y="691595"/>
                              <a:ext cx="1879905" cy="759290"/>
                            </a:xfrm>
                            <a:prstGeom prst="rect">
                              <a:avLst/>
                            </a:prstGeom>
                            <a:solidFill>
                              <a:sysClr val="window" lastClr="FFFFFF"/>
                            </a:solidFill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This component was collected in CPD anticoagulant and is suspended in 105 millilitres of additive solution of the following composition.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		</a:t>
                              </a:r>
                              <a:r>
                                <a:rPr kumimoji="0" lang="en-GB" sz="800" b="0" i="0" u="none" strike="noStrike" kern="0" cap="none" spc="0" normalizeH="0" baseline="0" noProof="0" dirty="0" err="1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mmols</a:t>
                              </a: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/l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Sodium Chloride 		150.0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Adenine 		1.25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Anhydrous Glucose 		45.4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800" b="0" i="0" u="none" strike="noStrike" kern="0" cap="none" spc="0" normalizeH="0" baseline="0" noProof="0" dirty="0" err="1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Manitol</a:t>
                              </a:r>
                              <a:r>
                                <a:rPr kumimoji="0" lang="en-GB" sz="8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 		28.8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1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600" b="0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 </a:t>
                              </a:r>
                              <a:endParaRPr kumimoji="0" lang="en-GB" sz="11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41" name="Text Box 3">
                              <a:extLst>
                                <a:ext uri="{FF2B5EF4-FFF2-40B4-BE49-F238E27FC236}">
                                  <a16:creationId xmlns:a16="http://schemas.microsoft.com/office/drawing/2014/main" id="{77AD9128-55E0-478E-D57A-6F86556DC68F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1423549" y="372190"/>
                              <a:ext cx="577951" cy="302514"/>
                            </a:xfrm>
                            <a:prstGeom prst="rect">
                              <a:avLst/>
                            </a:prstGeom>
                            <a:solidFill>
                              <a:sysClr val="window" lastClr="FFFFFF"/>
                            </a:solidFill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1100" b="1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Volume </a:t>
                              </a:r>
                            </a:p>
                            <a:p>
                              <a:pPr marL="0" marR="0" lvl="0" indent="0" defTabSz="914400" eaLnBrk="1" fontAlgn="auto" latinLnBrk="0" hangingPunct="1">
                                <a:lnSpc>
                                  <a:spcPct val="115000"/>
                                </a:lnSpc>
                                <a:spcBef>
                                  <a:spcPts val="0"/>
                                </a:spcBef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en-GB" sz="1100" b="1" i="0" u="none" strike="noStrike" kern="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280 ml</a:t>
                              </a:r>
                              <a:endParaRPr kumimoji="0" lang="en-GB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p:grpSp>
                    </p:grpSp>
                    <p:sp>
                      <p:nvSpPr>
                        <p:cNvPr id="45" name="TextBox 44">
                          <a:extLst>
                            <a:ext uri="{FF2B5EF4-FFF2-40B4-BE49-F238E27FC236}">
                              <a16:creationId xmlns:a16="http://schemas.microsoft.com/office/drawing/2014/main" id="{4EB845C0-F6B4-E781-2527-B824540C2B3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75266" y="2057736"/>
                          <a:ext cx="3189751" cy="294183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2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RED CELLS IN ADDITIVE SOLUTION LD</a:t>
                          </a:r>
                          <a:endParaRPr kumimoji="0" lang="en-GB" sz="2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7" name="TextBox 46">
                          <a:extLst>
                            <a:ext uri="{FF2B5EF4-FFF2-40B4-BE49-F238E27FC236}">
                              <a16:creationId xmlns:a16="http://schemas.microsoft.com/office/drawing/2014/main" id="{045CD4C3-6679-7263-9BEB-AA047559F878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83551" y="2365851"/>
                          <a:ext cx="1545348" cy="26058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0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STORE AT 4</a:t>
                          </a:r>
                          <a:r>
                            <a:rPr kumimoji="0" lang="en-GB" sz="1000" b="1" i="0" u="none" strike="noStrike" kern="0" cap="none" spc="0" normalizeH="0" baseline="3000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kumimoji="0" lang="en-GB" sz="10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 +/- 2</a:t>
                          </a:r>
                          <a:r>
                            <a:rPr kumimoji="0" lang="en-GB" sz="1000" b="1" i="0" u="none" strike="noStrike" kern="0" cap="none" spc="0" normalizeH="0" baseline="3000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kumimoji="0" lang="en-GB" sz="10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</a:t>
                          </a:r>
                          <a:endParaRPr kumimoji="0" lang="en-GB" sz="4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9" name="TextBox 48">
                          <a:extLst>
                            <a:ext uri="{FF2B5EF4-FFF2-40B4-BE49-F238E27FC236}">
                              <a16:creationId xmlns:a16="http://schemas.microsoft.com/office/drawing/2014/main" id="{C000B864-4FD3-1412-97D4-A0DA037D46D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75266" y="2603212"/>
                          <a:ext cx="2896462" cy="79323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must not be used if there are visible signs of deterioration.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800" b="1" kern="0" dirty="0">
                              <a:solidFill>
                                <a:sysClr val="windowText" lastClr="000000"/>
                              </a:solidFill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must be administered through a suitable transfusion set incorporating a 170mm filter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may transmit infection </a:t>
                          </a:r>
                          <a:endParaRPr kumimoji="0" lang="en-GB" sz="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pic>
                      <p:nvPicPr>
                        <p:cNvPr id="1028" name="Picture 4" descr="Barcode">
                          <a:extLst>
                            <a:ext uri="{FF2B5EF4-FFF2-40B4-BE49-F238E27FC236}">
                              <a16:creationId xmlns:a16="http://schemas.microsoft.com/office/drawing/2014/main" id="{229BDC72-6A22-96A3-61B3-D58709E903C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 rotWithShape="1"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b="24524"/>
                        <a:stretch>
                          <a:fillRect/>
                        </a:stretch>
                      </p:blipFill>
                      <p:spPr bwMode="auto">
                        <a:xfrm>
                          <a:off x="4002658" y="1453847"/>
                          <a:ext cx="1121875" cy="47041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grpSp>
                  <p:pic>
                    <p:nvPicPr>
                      <p:cNvPr id="1030" name="Picture 6" descr="Barcode">
                        <a:extLst>
                          <a:ext uri="{FF2B5EF4-FFF2-40B4-BE49-F238E27FC236}">
                            <a16:creationId xmlns:a16="http://schemas.microsoft.com/office/drawing/2014/main" id="{E2618FFB-0F6E-293F-B588-BCFBFFF66A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 rotWithShape="1"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24524"/>
                      <a:stretch>
                        <a:fillRect/>
                      </a:stretch>
                    </p:blipFill>
                    <p:spPr bwMode="auto">
                      <a:xfrm>
                        <a:off x="3249014" y="4258753"/>
                        <a:ext cx="2104386" cy="6456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grpSp>
              </p:grpSp>
              <p:pic>
                <p:nvPicPr>
                  <p:cNvPr id="57" name="Picture 56">
                    <a:extLst>
                      <a:ext uri="{FF2B5EF4-FFF2-40B4-BE49-F238E27FC236}">
                        <a16:creationId xmlns:a16="http://schemas.microsoft.com/office/drawing/2014/main" id="{D9BC3646-EFFD-C331-429B-938A1D78DA34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7"/>
                  <a:srcRect l="3480"/>
                  <a:stretch>
                    <a:fillRect/>
                  </a:stretch>
                </p:blipFill>
                <p:spPr>
                  <a:xfrm>
                    <a:off x="408253" y="849546"/>
                    <a:ext cx="3490438" cy="1109466"/>
                  </a:xfrm>
                  <a:prstGeom prst="rect">
                    <a:avLst/>
                  </a:prstGeom>
                </p:spPr>
              </p:pic>
              <p:pic>
                <p:nvPicPr>
                  <p:cNvPr id="58" name="Picture 57">
                    <a:extLst>
                      <a:ext uri="{FF2B5EF4-FFF2-40B4-BE49-F238E27FC236}">
                        <a16:creationId xmlns:a16="http://schemas.microsoft.com/office/drawing/2014/main" id="{4E57BF68-14D0-B749-E886-8821F8FEF11D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8"/>
                  <a:srcRect l="4845"/>
                  <a:stretch>
                    <a:fillRect/>
                  </a:stretch>
                </p:blipFill>
                <p:spPr>
                  <a:xfrm>
                    <a:off x="482570" y="393497"/>
                    <a:ext cx="2868410" cy="558236"/>
                  </a:xfrm>
                  <a:prstGeom prst="rect">
                    <a:avLst/>
                  </a:prstGeom>
                </p:spPr>
              </p:pic>
              <p:pic>
                <p:nvPicPr>
                  <p:cNvPr id="3074" name="Picture 2" descr="Barcode">
                    <a:extLst>
                      <a:ext uri="{FF2B5EF4-FFF2-40B4-BE49-F238E27FC236}">
                        <a16:creationId xmlns:a16="http://schemas.microsoft.com/office/drawing/2014/main" id="{5A4ECAED-46A6-5DE9-FC29-CFCF0F7BA180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861"/>
                  <a:stretch>
                    <a:fillRect/>
                  </a:stretch>
                </p:blipFill>
                <p:spPr bwMode="auto">
                  <a:xfrm>
                    <a:off x="4185808" y="1035939"/>
                    <a:ext cx="1121875" cy="417309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pic>
              <p:nvPicPr>
                <p:cNvPr id="3076" name="Picture 4" descr="Barcode">
                  <a:extLst>
                    <a:ext uri="{FF2B5EF4-FFF2-40B4-BE49-F238E27FC236}">
                      <a16:creationId xmlns:a16="http://schemas.microsoft.com/office/drawing/2014/main" id="{A0AB0E76-C9EA-1B57-2BFE-66E06A8E58E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24861"/>
                <a:stretch>
                  <a:fillRect/>
                </a:stretch>
              </p:blipFill>
              <p:spPr bwMode="auto">
                <a:xfrm>
                  <a:off x="10048990" y="1013321"/>
                  <a:ext cx="1121875" cy="417309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73D78DDC-A119-DF7E-3CEE-2C84143B9F7E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O</a:t>
                </a:r>
                <a:endParaRPr lang="en-US" sz="13800" b="1" cap="none" spc="0" dirty="0">
                  <a:ln w="38100">
                    <a:solidFill>
                      <a:schemeClr val="tx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D7EF2B-4532-26A9-3B13-C304D014DD08}"/>
                </a:ext>
              </a:extLst>
            </p:cNvPr>
            <p:cNvSpPr/>
            <p:nvPr/>
          </p:nvSpPr>
          <p:spPr>
            <a:xfrm>
              <a:off x="9686161" y="1720800"/>
              <a:ext cx="1545348" cy="221599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38100">
                    <a:solidFill>
                      <a:schemeClr val="tx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rPr>
                <a:t>O</a:t>
              </a:r>
              <a:endParaRPr lang="en-US" sz="13800" b="1" cap="none" spc="0" dirty="0">
                <a:ln w="381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505ABD-AD21-473E-EFB3-E5AB2CB6E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3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07D6A9-8142-CD8A-2258-6C0B59572EA0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2665172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BECED-0633-4E63-FD56-B786CE798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12095-291B-315D-3D85-15AEBAAE6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500" dirty="0"/>
              <a:t>O Pos RBC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F6BE000-21DD-F4FB-D9FC-A9A513B0E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4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802F7D-DB9A-F52C-69EA-A55519C80674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3116329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8CFD2-4BFA-6BDF-57E8-32830C46D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9" name="Group 1038">
            <a:extLst>
              <a:ext uri="{FF2B5EF4-FFF2-40B4-BE49-F238E27FC236}">
                <a16:creationId xmlns:a16="http://schemas.microsoft.com/office/drawing/2014/main" id="{780A432F-676C-9512-5A01-86AA61F9AAEC}"/>
              </a:ext>
            </a:extLst>
          </p:cNvPr>
          <p:cNvGrpSpPr/>
          <p:nvPr/>
        </p:nvGrpSpPr>
        <p:grpSpPr>
          <a:xfrm>
            <a:off x="325709" y="382904"/>
            <a:ext cx="5770291" cy="6092192"/>
            <a:chOff x="325709" y="382904"/>
            <a:chExt cx="5770291" cy="609219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69BDF9A-9D4F-A545-29C5-A6526FB56427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BD240B8F-ECEF-FC6A-3360-E6E71552EC51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102" name="TextBox 101">
                  <a:extLst>
                    <a:ext uri="{FF2B5EF4-FFF2-40B4-BE49-F238E27FC236}">
                      <a16:creationId xmlns:a16="http://schemas.microsoft.com/office/drawing/2014/main" id="{A0311D04-BB82-CF8D-B77E-EC7217713DAB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379AEE1C-4F43-0541-859D-C7EA7ECAB060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8E40A61C-1753-9417-3151-E43F0E80115F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>
                        <a:solidFill>
                          <a:schemeClr val="tx1"/>
                        </a:solidFill>
                      </a:rPr>
                      <a:t>Rh D Positive</a:t>
                    </a:r>
                  </a:p>
                </p:txBody>
              </p:sp>
              <p:sp>
                <p:nvSpPr>
                  <p:cNvPr id="87" name="TextBox 86">
                    <a:extLst>
                      <a:ext uri="{FF2B5EF4-FFF2-40B4-BE49-F238E27FC236}">
                        <a16:creationId xmlns:a16="http://schemas.microsoft.com/office/drawing/2014/main" id="{6336F966-A44F-D68F-EB39-2F0679D8A357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101" name="Group 100">
                    <a:extLst>
                      <a:ext uri="{FF2B5EF4-FFF2-40B4-BE49-F238E27FC236}">
                        <a16:creationId xmlns:a16="http://schemas.microsoft.com/office/drawing/2014/main" id="{5DB176EC-C287-AA06-E628-F73F52D17F68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594833"/>
                    <a:chOff x="3230348" y="4821095"/>
                    <a:chExt cx="2347773" cy="594833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1A035AFF-F8E9-2CDB-13D6-8400E223235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100" name="TextBox 99">
                      <a:extLst>
                        <a:ext uri="{FF2B5EF4-FFF2-40B4-BE49-F238E27FC236}">
                          <a16:creationId xmlns:a16="http://schemas.microsoft.com/office/drawing/2014/main" id="{73B2A903-9C0D-C5C1-D6DE-5AEA3E0A112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pic>
                <p:nvPicPr>
                  <p:cNvPr id="22" name="Picture 21">
                    <a:extLst>
                      <a:ext uri="{FF2B5EF4-FFF2-40B4-BE49-F238E27FC236}">
                        <a16:creationId xmlns:a16="http://schemas.microsoft.com/office/drawing/2014/main" id="{6042BD3C-3085-AE8A-5834-CD09E02D0EE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31652" y="3355562"/>
                    <a:ext cx="1933845" cy="695422"/>
                  </a:xfrm>
                  <a:prstGeom prst="rect">
                    <a:avLst/>
                  </a:prstGeom>
                </p:spPr>
              </p:pic>
              <p:grpSp>
                <p:nvGrpSpPr>
                  <p:cNvPr id="15" name="Group 14">
                    <a:extLst>
                      <a:ext uri="{FF2B5EF4-FFF2-40B4-BE49-F238E27FC236}">
                        <a16:creationId xmlns:a16="http://schemas.microsoft.com/office/drawing/2014/main" id="{89F23197-828F-01F0-1E7A-AAA2C9C7E8B8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14" name="Group 13">
                      <a:extLst>
                        <a:ext uri="{FF2B5EF4-FFF2-40B4-BE49-F238E27FC236}">
                          <a16:creationId xmlns:a16="http://schemas.microsoft.com/office/drawing/2014/main" id="{0DC6F5A9-56CD-1EAF-16AE-0735380140A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25" name="Rectangle 24">
                        <a:extLst>
                          <a:ext uri="{FF2B5EF4-FFF2-40B4-BE49-F238E27FC236}">
                            <a16:creationId xmlns:a16="http://schemas.microsoft.com/office/drawing/2014/main" id="{B2B0E7AC-A053-9286-1A68-1570DA0BC55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36" name="Group 35">
                        <a:extLst>
                          <a:ext uri="{FF2B5EF4-FFF2-40B4-BE49-F238E27FC236}">
                            <a16:creationId xmlns:a16="http://schemas.microsoft.com/office/drawing/2014/main" id="{58E56D45-EDAE-2B1F-B9F2-400FAE551B5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39" name="Text Box 27">
                          <a:extLst>
                            <a:ext uri="{FF2B5EF4-FFF2-40B4-BE49-F238E27FC236}">
                              <a16:creationId xmlns:a16="http://schemas.microsoft.com/office/drawing/2014/main" id="{F60B51DC-8E14-9750-5D95-A7CC2198D4B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 and is suspended in 105 millilitres of additive solution of the following composition.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mmols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/l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Sodium Chloride 		150.0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Adenine 		1.25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Anhydrous Glucose 		45.4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Manitol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		28.8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1" name="Text Box 3">
                          <a:extLst>
                            <a:ext uri="{FF2B5EF4-FFF2-40B4-BE49-F238E27FC236}">
                              <a16:creationId xmlns:a16="http://schemas.microsoft.com/office/drawing/2014/main" id="{BF2232F4-4FB5-DE27-FB6A-776FF9453D63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0C3AABE4-DD05-46B7-5D83-1E634940509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 CELLS IN ADDITIVE SOLUTION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AD7DBE21-DAC9-A147-79C3-BA11973C664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4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9" name="TextBox 48">
                      <a:extLst>
                        <a:ext uri="{FF2B5EF4-FFF2-40B4-BE49-F238E27FC236}">
                          <a16:creationId xmlns:a16="http://schemas.microsoft.com/office/drawing/2014/main" id="{9529F7F0-D63E-DA1A-F571-D31086352A1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1030" name="Picture 6" descr="Barcode">
                    <a:extLst>
                      <a:ext uri="{FF2B5EF4-FFF2-40B4-BE49-F238E27FC236}">
                        <a16:creationId xmlns:a16="http://schemas.microsoft.com/office/drawing/2014/main" id="{D96734C0-224F-08B6-93EE-7BC4A7AD5164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65286E8-CF9A-DE92-5476-2724B6084091}"/>
                  </a:ext>
                </a:extLst>
              </p:cNvPr>
              <p:cNvSpPr/>
              <p:nvPr/>
            </p:nvSpPr>
            <p:spPr>
              <a:xfrm>
                <a:off x="3731219" y="1742286"/>
                <a:ext cx="1506285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O</a:t>
                </a:r>
                <a:endParaRPr lang="en-US" sz="138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pic>
            <p:nvPicPr>
              <p:cNvPr id="2050" name="Picture 2" descr="Barcode">
                <a:extLst>
                  <a:ext uri="{FF2B5EF4-FFF2-40B4-BE49-F238E27FC236}">
                    <a16:creationId xmlns:a16="http://schemas.microsoft.com/office/drawing/2014/main" id="{1AC8F268-5EEE-BFB8-1FC8-9C1D5F64433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61"/>
              <a:stretch>
                <a:fillRect/>
              </a:stretch>
            </p:blipFill>
            <p:spPr bwMode="auto">
              <a:xfrm>
                <a:off x="4083685" y="1523412"/>
                <a:ext cx="1121875" cy="41730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3E4E1936-C6D9-6120-1D71-F045327001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6634" y="940309"/>
                <a:ext cx="3389530" cy="1029093"/>
              </a:xfrm>
              <a:prstGeom prst="rect">
                <a:avLst/>
              </a:prstGeom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DFEE8851-399A-4E51-376A-B00E836651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 t="1914" b="5474"/>
              <a:stretch>
                <a:fillRect/>
              </a:stretch>
            </p:blipFill>
            <p:spPr>
              <a:xfrm>
                <a:off x="406634" y="403096"/>
                <a:ext cx="3027905" cy="574702"/>
              </a:xfrm>
              <a:prstGeom prst="rect">
                <a:avLst/>
              </a:prstGeom>
            </p:spPr>
          </p:pic>
        </p:grpSp>
        <p:pic>
          <p:nvPicPr>
            <p:cNvPr id="2052" name="Picture 4" descr="Barcode">
              <a:extLst>
                <a:ext uri="{FF2B5EF4-FFF2-40B4-BE49-F238E27FC236}">
                  <a16:creationId xmlns:a16="http://schemas.microsoft.com/office/drawing/2014/main" id="{04D24445-C945-0FFF-8FAB-F0F07B5C163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4083685" y="1072295"/>
              <a:ext cx="1121874" cy="3426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A607CE15-DF09-59FE-3742-92611708C25E}"/>
              </a:ext>
            </a:extLst>
          </p:cNvPr>
          <p:cNvGrpSpPr/>
          <p:nvPr/>
        </p:nvGrpSpPr>
        <p:grpSpPr>
          <a:xfrm>
            <a:off x="6165649" y="382904"/>
            <a:ext cx="5770291" cy="6092192"/>
            <a:chOff x="6165649" y="382904"/>
            <a:chExt cx="5770291" cy="609219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A4D623E-10EC-7BF4-9322-8DBFCA37F834}"/>
                </a:ext>
              </a:extLst>
            </p:cNvPr>
            <p:cNvGrpSpPr/>
            <p:nvPr/>
          </p:nvGrpSpPr>
          <p:grpSpPr>
            <a:xfrm>
              <a:off x="616564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C05A83FA-4BC3-4AF5-143E-D2A2DB38DCB1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EEE673D1-626B-5E5F-FA90-803AB89136FA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3751503B-EAB3-BAA8-B891-76999E03FBBD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58" name="Rectangle 57">
                    <a:extLst>
                      <a:ext uri="{FF2B5EF4-FFF2-40B4-BE49-F238E27FC236}">
                        <a16:creationId xmlns:a16="http://schemas.microsoft.com/office/drawing/2014/main" id="{7512B33B-A8ED-30A2-4F9B-C05FB450EF01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>
                        <a:solidFill>
                          <a:schemeClr val="tx1"/>
                        </a:solidFill>
                      </a:rPr>
                      <a:t>Rh D Positive</a:t>
                    </a:r>
                  </a:p>
                </p:txBody>
              </p:sp>
              <p:sp>
                <p:nvSpPr>
                  <p:cNvPr id="59" name="TextBox 58">
                    <a:extLst>
                      <a:ext uri="{FF2B5EF4-FFF2-40B4-BE49-F238E27FC236}">
                        <a16:creationId xmlns:a16="http://schemas.microsoft.com/office/drawing/2014/main" id="{E675D2FC-7970-4F50-F687-629387B96521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id="{05C0906A-C9F8-3A5C-500D-FB5DE5BE81EE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75" name="TextBox 74">
                      <a:extLst>
                        <a:ext uri="{FF2B5EF4-FFF2-40B4-BE49-F238E27FC236}">
                          <a16:creationId xmlns:a16="http://schemas.microsoft.com/office/drawing/2014/main" id="{581FF645-FE5F-63F2-FA2B-E07B70075E4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76" name="TextBox 75">
                      <a:extLst>
                        <a:ext uri="{FF2B5EF4-FFF2-40B4-BE49-F238E27FC236}">
                          <a16:creationId xmlns:a16="http://schemas.microsoft.com/office/drawing/2014/main" id="{FFE8F083-50A2-24E2-8AC4-9E544D7EF2B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+        +        -       -       +</a:t>
                      </a:r>
                    </a:p>
                  </p:txBody>
                </p:sp>
                <p:sp>
                  <p:nvSpPr>
                    <p:cNvPr id="77" name="TextBox 76">
                      <a:extLst>
                        <a:ext uri="{FF2B5EF4-FFF2-40B4-BE49-F238E27FC236}">
                          <a16:creationId xmlns:a16="http://schemas.microsoft.com/office/drawing/2014/main" id="{517EBBC7-8FC6-EF2C-AF47-B3120884970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pic>
                <p:nvPicPr>
                  <p:cNvPr id="64" name="Picture 63">
                    <a:extLst>
                      <a:ext uri="{FF2B5EF4-FFF2-40B4-BE49-F238E27FC236}">
                        <a16:creationId xmlns:a16="http://schemas.microsoft.com/office/drawing/2014/main" id="{DE0F4ABF-0C13-BEA1-F57F-44145FA469D3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31652" y="3355562"/>
                    <a:ext cx="1933845" cy="695422"/>
                  </a:xfrm>
                  <a:prstGeom prst="rect">
                    <a:avLst/>
                  </a:prstGeom>
                </p:spPr>
              </p:pic>
              <p:grpSp>
                <p:nvGrpSpPr>
                  <p:cNvPr id="65" name="Group 64">
                    <a:extLst>
                      <a:ext uri="{FF2B5EF4-FFF2-40B4-BE49-F238E27FC236}">
                        <a16:creationId xmlns:a16="http://schemas.microsoft.com/office/drawing/2014/main" id="{574636B5-FCED-CDE3-5019-45C90F9F0A8A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67" name="Group 66">
                      <a:extLst>
                        <a:ext uri="{FF2B5EF4-FFF2-40B4-BE49-F238E27FC236}">
                          <a16:creationId xmlns:a16="http://schemas.microsoft.com/office/drawing/2014/main" id="{AEDF04DE-F74A-5097-042E-8F5BD4B309A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71" name="Rectangle 70">
                        <a:extLst>
                          <a:ext uri="{FF2B5EF4-FFF2-40B4-BE49-F238E27FC236}">
                            <a16:creationId xmlns:a16="http://schemas.microsoft.com/office/drawing/2014/main" id="{6D4A32F3-87AD-A2F1-FD56-8BBB0CEF908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72" name="Group 71">
                        <a:extLst>
                          <a:ext uri="{FF2B5EF4-FFF2-40B4-BE49-F238E27FC236}">
                            <a16:creationId xmlns:a16="http://schemas.microsoft.com/office/drawing/2014/main" id="{81F3DE5A-F054-A438-68F5-40E007D0B0F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73" name="Text Box 27">
                          <a:extLst>
                            <a:ext uri="{FF2B5EF4-FFF2-40B4-BE49-F238E27FC236}">
                              <a16:creationId xmlns:a16="http://schemas.microsoft.com/office/drawing/2014/main" id="{2F222F83-B89C-A95B-C4F8-41EE14D9CA3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 and is suspended in 105 millilitres of additive solution of the following composition.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mmols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/l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Sodium Chloride 		150.0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Adenine 		1.25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Anhydrous Glucose 		45.4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Manitol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		28.8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74" name="Text Box 3">
                          <a:extLst>
                            <a:ext uri="{FF2B5EF4-FFF2-40B4-BE49-F238E27FC236}">
                              <a16:creationId xmlns:a16="http://schemas.microsoft.com/office/drawing/2014/main" id="{9170A451-CDDD-0459-9704-4A4C482DC18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68" name="TextBox 67">
                      <a:extLst>
                        <a:ext uri="{FF2B5EF4-FFF2-40B4-BE49-F238E27FC236}">
                          <a16:creationId xmlns:a16="http://schemas.microsoft.com/office/drawing/2014/main" id="{BFD876A8-BFE2-95AC-8C88-BA80BFB2888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 CELLS IN ADDITIVE SOLUTION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9" name="TextBox 68">
                      <a:extLst>
                        <a:ext uri="{FF2B5EF4-FFF2-40B4-BE49-F238E27FC236}">
                          <a16:creationId xmlns:a16="http://schemas.microsoft.com/office/drawing/2014/main" id="{14D2EF51-8A88-C5DE-504B-D2578E3BFE7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4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0" name="TextBox 69">
                      <a:extLst>
                        <a:ext uri="{FF2B5EF4-FFF2-40B4-BE49-F238E27FC236}">
                          <a16:creationId xmlns:a16="http://schemas.microsoft.com/office/drawing/2014/main" id="{7614C12A-FCC4-A572-199B-3251BEF5CFB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66" name="Picture 6" descr="Barcode">
                    <a:extLst>
                      <a:ext uri="{FF2B5EF4-FFF2-40B4-BE49-F238E27FC236}">
                        <a16:creationId xmlns:a16="http://schemas.microsoft.com/office/drawing/2014/main" id="{C24D72A4-AE9E-DBA1-1866-790162EDD119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569550BD-39DD-1168-F51D-254F93E423F5}"/>
                  </a:ext>
                </a:extLst>
              </p:cNvPr>
              <p:cNvSpPr/>
              <p:nvPr/>
            </p:nvSpPr>
            <p:spPr>
              <a:xfrm>
                <a:off x="3731219" y="1742286"/>
                <a:ext cx="1506285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O</a:t>
                </a:r>
                <a:endParaRPr lang="en-US" sz="138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pic>
            <p:nvPicPr>
              <p:cNvPr id="53" name="Picture 2" descr="Barcode">
                <a:extLst>
                  <a:ext uri="{FF2B5EF4-FFF2-40B4-BE49-F238E27FC236}">
                    <a16:creationId xmlns:a16="http://schemas.microsoft.com/office/drawing/2014/main" id="{1B061396-376D-9BA3-67B7-19CE3167C3D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61"/>
              <a:stretch>
                <a:fillRect/>
              </a:stretch>
            </p:blipFill>
            <p:spPr bwMode="auto">
              <a:xfrm>
                <a:off x="4096700" y="1432644"/>
                <a:ext cx="1121875" cy="41730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79" name="Picture 78">
              <a:extLst>
                <a:ext uri="{FF2B5EF4-FFF2-40B4-BE49-F238E27FC236}">
                  <a16:creationId xmlns:a16="http://schemas.microsoft.com/office/drawing/2014/main" id="{09E0C050-436A-BF71-2FA3-5C8078ECA05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244076" y="869239"/>
              <a:ext cx="3426462" cy="1045973"/>
            </a:xfrm>
            <a:prstGeom prst="rect">
              <a:avLst/>
            </a:prstGeom>
          </p:spPr>
        </p:pic>
        <p:pic>
          <p:nvPicPr>
            <p:cNvPr id="81" name="Picture 80">
              <a:extLst>
                <a:ext uri="{FF2B5EF4-FFF2-40B4-BE49-F238E27FC236}">
                  <a16:creationId xmlns:a16="http://schemas.microsoft.com/office/drawing/2014/main" id="{BDF7906C-596C-BB57-4C2E-A60CD4272F1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366752" y="422310"/>
              <a:ext cx="2971103" cy="574702"/>
            </a:xfrm>
            <a:prstGeom prst="rect">
              <a:avLst/>
            </a:prstGeom>
          </p:spPr>
        </p:pic>
        <p:pic>
          <p:nvPicPr>
            <p:cNvPr id="2054" name="Picture 6" descr="Barcode">
              <a:extLst>
                <a:ext uri="{FF2B5EF4-FFF2-40B4-BE49-F238E27FC236}">
                  <a16:creationId xmlns:a16="http://schemas.microsoft.com/office/drawing/2014/main" id="{35327427-1554-99BD-14C6-A56EC6E1028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033"/>
            <a:stretch>
              <a:fillRect/>
            </a:stretch>
          </p:blipFill>
          <p:spPr bwMode="auto">
            <a:xfrm>
              <a:off x="9936640" y="1003832"/>
              <a:ext cx="1121875" cy="3464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24B2947-ED91-370E-EE3B-AABDA9C89D88}"/>
              </a:ext>
            </a:extLst>
          </p:cNvPr>
          <p:cNvSpPr txBox="1"/>
          <p:nvPr/>
        </p:nvSpPr>
        <p:spPr>
          <a:xfrm>
            <a:off x="3394046" y="5474878"/>
            <a:ext cx="2282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 +        +        -       -       +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D297C6-1F21-884A-25F2-ED787938A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5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F15C83-37F3-EFB5-C96E-1D167CF7242C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3697478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F544C-F219-EDC6-9DF2-C34ED1847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3008E61F-C74A-C75F-5C6F-62AEE25D6E69}"/>
              </a:ext>
            </a:extLst>
          </p:cNvPr>
          <p:cNvGrpSpPr/>
          <p:nvPr/>
        </p:nvGrpSpPr>
        <p:grpSpPr>
          <a:xfrm>
            <a:off x="325709" y="328459"/>
            <a:ext cx="5770291" cy="6092192"/>
            <a:chOff x="325709" y="328459"/>
            <a:chExt cx="5770291" cy="609219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4BEA7092-339C-77A8-7C84-7D32806927BE}"/>
                </a:ext>
              </a:extLst>
            </p:cNvPr>
            <p:cNvGrpSpPr/>
            <p:nvPr/>
          </p:nvGrpSpPr>
          <p:grpSpPr>
            <a:xfrm>
              <a:off x="325709" y="328459"/>
              <a:ext cx="5770291" cy="6092192"/>
              <a:chOff x="325709" y="382904"/>
              <a:chExt cx="5770291" cy="6092192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548EEDFF-3264-D727-438C-B2ABFD18BD64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102" name="TextBox 101">
                  <a:extLst>
                    <a:ext uri="{FF2B5EF4-FFF2-40B4-BE49-F238E27FC236}">
                      <a16:creationId xmlns:a16="http://schemas.microsoft.com/office/drawing/2014/main" id="{62AA3875-4E83-8E98-FE46-D7112ABBE9AE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782A9689-C121-41F4-E979-3093C45A4FD2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86744BCE-565D-B987-B8BD-C6388BAE3033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>
                        <a:solidFill>
                          <a:schemeClr val="tx1"/>
                        </a:solidFill>
                      </a:rPr>
                      <a:t>Rh D Positive</a:t>
                    </a:r>
                  </a:p>
                </p:txBody>
              </p:sp>
              <p:sp>
                <p:nvSpPr>
                  <p:cNvPr id="87" name="TextBox 86">
                    <a:extLst>
                      <a:ext uri="{FF2B5EF4-FFF2-40B4-BE49-F238E27FC236}">
                        <a16:creationId xmlns:a16="http://schemas.microsoft.com/office/drawing/2014/main" id="{EF2C6751-C67E-8534-E5CB-715D1AEF9D7E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101" name="Group 100">
                    <a:extLst>
                      <a:ext uri="{FF2B5EF4-FFF2-40B4-BE49-F238E27FC236}">
                        <a16:creationId xmlns:a16="http://schemas.microsoft.com/office/drawing/2014/main" id="{AC76CFAE-77A9-DC1D-BE63-0F43414A339B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F185E757-7EB3-C43D-1922-380CFB89DB7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99" name="TextBox 98">
                      <a:extLst>
                        <a:ext uri="{FF2B5EF4-FFF2-40B4-BE49-F238E27FC236}">
                          <a16:creationId xmlns:a16="http://schemas.microsoft.com/office/drawing/2014/main" id="{3A6632BC-3471-354F-CE00-8D7D629BD07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+        +        -      -       +</a:t>
                      </a:r>
                    </a:p>
                  </p:txBody>
                </p:sp>
                <p:sp>
                  <p:nvSpPr>
                    <p:cNvPr id="100" name="TextBox 99">
                      <a:extLst>
                        <a:ext uri="{FF2B5EF4-FFF2-40B4-BE49-F238E27FC236}">
                          <a16:creationId xmlns:a16="http://schemas.microsoft.com/office/drawing/2014/main" id="{2E2350C5-78E0-6D87-88FC-9E629D68634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pic>
                <p:nvPicPr>
                  <p:cNvPr id="22" name="Picture 21">
                    <a:extLst>
                      <a:ext uri="{FF2B5EF4-FFF2-40B4-BE49-F238E27FC236}">
                        <a16:creationId xmlns:a16="http://schemas.microsoft.com/office/drawing/2014/main" id="{6F0128FD-3B06-E7D4-7052-70249FE81DF9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31652" y="3355562"/>
                    <a:ext cx="1933845" cy="695422"/>
                  </a:xfrm>
                  <a:prstGeom prst="rect">
                    <a:avLst/>
                  </a:prstGeom>
                </p:spPr>
              </p:pic>
              <p:grpSp>
                <p:nvGrpSpPr>
                  <p:cNvPr id="15" name="Group 14">
                    <a:extLst>
                      <a:ext uri="{FF2B5EF4-FFF2-40B4-BE49-F238E27FC236}">
                        <a16:creationId xmlns:a16="http://schemas.microsoft.com/office/drawing/2014/main" id="{C46B07CD-2CBB-8A5B-A599-816D7277646C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14" name="Group 13">
                      <a:extLst>
                        <a:ext uri="{FF2B5EF4-FFF2-40B4-BE49-F238E27FC236}">
                          <a16:creationId xmlns:a16="http://schemas.microsoft.com/office/drawing/2014/main" id="{25633241-FE54-4878-2ABF-998E0135D78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25" name="Rectangle 24">
                        <a:extLst>
                          <a:ext uri="{FF2B5EF4-FFF2-40B4-BE49-F238E27FC236}">
                            <a16:creationId xmlns:a16="http://schemas.microsoft.com/office/drawing/2014/main" id="{D8B84C84-E231-6B71-82AA-ABE9C2FCF94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36" name="Group 35">
                        <a:extLst>
                          <a:ext uri="{FF2B5EF4-FFF2-40B4-BE49-F238E27FC236}">
                            <a16:creationId xmlns:a16="http://schemas.microsoft.com/office/drawing/2014/main" id="{5FE1CB75-6523-181F-E367-E5CAB601B57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39" name="Text Box 27">
                          <a:extLst>
                            <a:ext uri="{FF2B5EF4-FFF2-40B4-BE49-F238E27FC236}">
                              <a16:creationId xmlns:a16="http://schemas.microsoft.com/office/drawing/2014/main" id="{1FE057DD-B91E-CC68-CC6E-900237E3075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 and is suspended in 105 millilitres of additive solution of the following composition.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mmols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/l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Sodium Chloride 		150.0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Adenine 		1.25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Anhydrous Glucose 		45.4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Manitol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		28.8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1" name="Text Box 3">
                          <a:extLst>
                            <a:ext uri="{FF2B5EF4-FFF2-40B4-BE49-F238E27FC236}">
                              <a16:creationId xmlns:a16="http://schemas.microsoft.com/office/drawing/2014/main" id="{E2721B01-64D3-ADDA-3B6B-539900B8C838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BA16E2E9-BD4C-4283-C822-F33D2D663A0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 CELLS IN ADDITIVE SOLUTION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0A247366-8D84-CB40-8DA6-2A6E7FC088F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4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9" name="TextBox 48">
                      <a:extLst>
                        <a:ext uri="{FF2B5EF4-FFF2-40B4-BE49-F238E27FC236}">
                          <a16:creationId xmlns:a16="http://schemas.microsoft.com/office/drawing/2014/main" id="{F4E910CA-6A54-D61E-D8E2-A96CC528C19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1030" name="Picture 6" descr="Barcode">
                    <a:extLst>
                      <a:ext uri="{FF2B5EF4-FFF2-40B4-BE49-F238E27FC236}">
                        <a16:creationId xmlns:a16="http://schemas.microsoft.com/office/drawing/2014/main" id="{9E81F017-5FE7-94CC-3738-E55728ECEDFD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768A769-022A-9A68-3714-D1E755DC97B3}"/>
                  </a:ext>
                </a:extLst>
              </p:cNvPr>
              <p:cNvSpPr/>
              <p:nvPr/>
            </p:nvSpPr>
            <p:spPr>
              <a:xfrm>
                <a:off x="3731219" y="1742286"/>
                <a:ext cx="1506285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O</a:t>
                </a:r>
                <a:endParaRPr lang="en-US" sz="138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pic>
            <p:nvPicPr>
              <p:cNvPr id="2050" name="Picture 2" descr="Barcode">
                <a:extLst>
                  <a:ext uri="{FF2B5EF4-FFF2-40B4-BE49-F238E27FC236}">
                    <a16:creationId xmlns:a16="http://schemas.microsoft.com/office/drawing/2014/main" id="{5522F136-3173-1AFD-E2E9-59FE8317687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61"/>
              <a:stretch>
                <a:fillRect/>
              </a:stretch>
            </p:blipFill>
            <p:spPr bwMode="auto">
              <a:xfrm>
                <a:off x="4045166" y="1484323"/>
                <a:ext cx="1121875" cy="41730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038" name="Picture 1037">
              <a:extLst>
                <a:ext uri="{FF2B5EF4-FFF2-40B4-BE49-F238E27FC236}">
                  <a16:creationId xmlns:a16="http://schemas.microsoft.com/office/drawing/2014/main" id="{26C50659-E39C-C766-5396-F3BDA7D215B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10904" y="814008"/>
              <a:ext cx="3421820" cy="104675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5AF54D2-7174-6301-F8F5-EC4AF6F2F3B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38152" y="342344"/>
              <a:ext cx="2812828" cy="579111"/>
            </a:xfrm>
            <a:prstGeom prst="rect">
              <a:avLst/>
            </a:prstGeom>
          </p:spPr>
        </p:pic>
        <p:pic>
          <p:nvPicPr>
            <p:cNvPr id="4098" name="Picture 2" descr="Barcode">
              <a:extLst>
                <a:ext uri="{FF2B5EF4-FFF2-40B4-BE49-F238E27FC236}">
                  <a16:creationId xmlns:a16="http://schemas.microsoft.com/office/drawing/2014/main" id="{6EAF7F62-2E7A-EF41-2275-CB4A7B86386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3838"/>
            <a:stretch>
              <a:fillRect/>
            </a:stretch>
          </p:blipFill>
          <p:spPr bwMode="auto">
            <a:xfrm>
              <a:off x="4045167" y="921455"/>
              <a:ext cx="1121875" cy="4229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9DDD4F7-9969-E36E-1A1B-1859C3341527}"/>
              </a:ext>
            </a:extLst>
          </p:cNvPr>
          <p:cNvGrpSpPr/>
          <p:nvPr/>
        </p:nvGrpSpPr>
        <p:grpSpPr>
          <a:xfrm>
            <a:off x="6165649" y="382904"/>
            <a:ext cx="5770291" cy="6092192"/>
            <a:chOff x="6165649" y="382904"/>
            <a:chExt cx="5770291" cy="609219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D667A352-E2EB-3690-0E32-594676794347}"/>
                </a:ext>
              </a:extLst>
            </p:cNvPr>
            <p:cNvGrpSpPr/>
            <p:nvPr/>
          </p:nvGrpSpPr>
          <p:grpSpPr>
            <a:xfrm>
              <a:off x="616564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695D1641-D973-BC14-0D71-E83CCD5DC5BD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AEB9417A-BBDF-7EA4-647B-6FFB8E319647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51BC8E64-8058-8A6A-AC55-E4B47E6820C7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58" name="Rectangle 57">
                    <a:extLst>
                      <a:ext uri="{FF2B5EF4-FFF2-40B4-BE49-F238E27FC236}">
                        <a16:creationId xmlns:a16="http://schemas.microsoft.com/office/drawing/2014/main" id="{7918087A-2B72-1C26-5B54-B1EDA33CEBBF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>
                        <a:solidFill>
                          <a:schemeClr val="tx1"/>
                        </a:solidFill>
                      </a:rPr>
                      <a:t>Rh D Positive</a:t>
                    </a:r>
                  </a:p>
                </p:txBody>
              </p:sp>
              <p:sp>
                <p:nvSpPr>
                  <p:cNvPr id="59" name="TextBox 58">
                    <a:extLst>
                      <a:ext uri="{FF2B5EF4-FFF2-40B4-BE49-F238E27FC236}">
                        <a16:creationId xmlns:a16="http://schemas.microsoft.com/office/drawing/2014/main" id="{4A950F3E-6031-0DD4-6D40-7A687772C11D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id="{2F8AC89E-0DB3-D2D7-BF93-BD85CADDB540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75" name="TextBox 74">
                      <a:extLst>
                        <a:ext uri="{FF2B5EF4-FFF2-40B4-BE49-F238E27FC236}">
                          <a16:creationId xmlns:a16="http://schemas.microsoft.com/office/drawing/2014/main" id="{C9CC5CCF-CDB7-76DC-7116-02BBA6A5B19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76" name="TextBox 75">
                      <a:extLst>
                        <a:ext uri="{FF2B5EF4-FFF2-40B4-BE49-F238E27FC236}">
                          <a16:creationId xmlns:a16="http://schemas.microsoft.com/office/drawing/2014/main" id="{86C22D5B-8935-266E-C661-0D300F5DC8C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+        +       -       -       +</a:t>
                      </a:r>
                    </a:p>
                  </p:txBody>
                </p:sp>
                <p:sp>
                  <p:nvSpPr>
                    <p:cNvPr id="77" name="TextBox 76">
                      <a:extLst>
                        <a:ext uri="{FF2B5EF4-FFF2-40B4-BE49-F238E27FC236}">
                          <a16:creationId xmlns:a16="http://schemas.microsoft.com/office/drawing/2014/main" id="{59083B55-1E5B-A9B3-DCD3-853839FC369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pic>
                <p:nvPicPr>
                  <p:cNvPr id="64" name="Picture 63">
                    <a:extLst>
                      <a:ext uri="{FF2B5EF4-FFF2-40B4-BE49-F238E27FC236}">
                        <a16:creationId xmlns:a16="http://schemas.microsoft.com/office/drawing/2014/main" id="{A42BF51A-99F0-EE0E-6FC0-2FE2840B53C4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31652" y="3355562"/>
                    <a:ext cx="1933845" cy="695422"/>
                  </a:xfrm>
                  <a:prstGeom prst="rect">
                    <a:avLst/>
                  </a:prstGeom>
                </p:spPr>
              </p:pic>
              <p:grpSp>
                <p:nvGrpSpPr>
                  <p:cNvPr id="65" name="Group 64">
                    <a:extLst>
                      <a:ext uri="{FF2B5EF4-FFF2-40B4-BE49-F238E27FC236}">
                        <a16:creationId xmlns:a16="http://schemas.microsoft.com/office/drawing/2014/main" id="{84DCE2E6-E371-80DC-A63C-A93A3F68DD27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67" name="Group 66">
                      <a:extLst>
                        <a:ext uri="{FF2B5EF4-FFF2-40B4-BE49-F238E27FC236}">
                          <a16:creationId xmlns:a16="http://schemas.microsoft.com/office/drawing/2014/main" id="{47D89240-FC12-D9A2-9BF4-4352F9FEC28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71" name="Rectangle 70">
                        <a:extLst>
                          <a:ext uri="{FF2B5EF4-FFF2-40B4-BE49-F238E27FC236}">
                            <a16:creationId xmlns:a16="http://schemas.microsoft.com/office/drawing/2014/main" id="{227F1D80-EC3B-5EA6-A3DE-9D7909221C4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72" name="Group 71">
                        <a:extLst>
                          <a:ext uri="{FF2B5EF4-FFF2-40B4-BE49-F238E27FC236}">
                            <a16:creationId xmlns:a16="http://schemas.microsoft.com/office/drawing/2014/main" id="{F2864833-EB4C-50AC-A858-FBAAA0B8B6A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73" name="Text Box 27">
                          <a:extLst>
                            <a:ext uri="{FF2B5EF4-FFF2-40B4-BE49-F238E27FC236}">
                              <a16:creationId xmlns:a16="http://schemas.microsoft.com/office/drawing/2014/main" id="{11C32F5C-A481-A081-C588-37979C718F0E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 and is suspended in 105 millilitres of additive solution of the following composition.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mmols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/l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Sodium Chloride 		150.0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Adenine 		1.25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Anhydrous Glucose 		45.4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Manitol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		28.8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74" name="Text Box 3">
                          <a:extLst>
                            <a:ext uri="{FF2B5EF4-FFF2-40B4-BE49-F238E27FC236}">
                              <a16:creationId xmlns:a16="http://schemas.microsoft.com/office/drawing/2014/main" id="{F72C3106-885A-338A-1C7B-7609FB0BE84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68" name="TextBox 67">
                      <a:extLst>
                        <a:ext uri="{FF2B5EF4-FFF2-40B4-BE49-F238E27FC236}">
                          <a16:creationId xmlns:a16="http://schemas.microsoft.com/office/drawing/2014/main" id="{9D3E83FF-45EF-90A1-96B3-BC5F96FCDF7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 CELLS IN ADDITIVE SOLUTION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9" name="TextBox 68">
                      <a:extLst>
                        <a:ext uri="{FF2B5EF4-FFF2-40B4-BE49-F238E27FC236}">
                          <a16:creationId xmlns:a16="http://schemas.microsoft.com/office/drawing/2014/main" id="{BB5A1070-9293-CFDD-8F48-705EAA4A590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4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0" name="TextBox 69">
                      <a:extLst>
                        <a:ext uri="{FF2B5EF4-FFF2-40B4-BE49-F238E27FC236}">
                          <a16:creationId xmlns:a16="http://schemas.microsoft.com/office/drawing/2014/main" id="{3D594E7F-1253-B029-049D-0456D4958FE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66" name="Picture 6" descr="Barcode">
                    <a:extLst>
                      <a:ext uri="{FF2B5EF4-FFF2-40B4-BE49-F238E27FC236}">
                        <a16:creationId xmlns:a16="http://schemas.microsoft.com/office/drawing/2014/main" id="{0C4CD7A6-9B87-BFFB-36AE-2BB1DA3E2D17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E2AC0CDC-8ECC-B854-53FC-FA69402FC82B}"/>
                  </a:ext>
                </a:extLst>
              </p:cNvPr>
              <p:cNvSpPr/>
              <p:nvPr/>
            </p:nvSpPr>
            <p:spPr>
              <a:xfrm>
                <a:off x="3731219" y="1742286"/>
                <a:ext cx="1506285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O</a:t>
                </a:r>
                <a:endParaRPr lang="en-US" sz="138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pic>
            <p:nvPicPr>
              <p:cNvPr id="53" name="Picture 2" descr="Barcode">
                <a:extLst>
                  <a:ext uri="{FF2B5EF4-FFF2-40B4-BE49-F238E27FC236}">
                    <a16:creationId xmlns:a16="http://schemas.microsoft.com/office/drawing/2014/main" id="{6E564C3B-F214-4EED-BD34-C06862F7FB2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61"/>
              <a:stretch>
                <a:fillRect/>
              </a:stretch>
            </p:blipFill>
            <p:spPr bwMode="auto">
              <a:xfrm>
                <a:off x="4101600" y="1455088"/>
                <a:ext cx="1121875" cy="41730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3EF5E51-B0F7-9814-9375-180ABE966BF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221493" y="919641"/>
              <a:ext cx="3314842" cy="961448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E102BBF5-3464-9F85-0CE4-9DFE9B93D52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rcRect t="13539"/>
            <a:stretch>
              <a:fillRect/>
            </a:stretch>
          </p:blipFill>
          <p:spPr>
            <a:xfrm>
              <a:off x="6302743" y="418936"/>
              <a:ext cx="2773631" cy="500703"/>
            </a:xfrm>
            <a:prstGeom prst="rect">
              <a:avLst/>
            </a:prstGeom>
          </p:spPr>
        </p:pic>
        <p:pic>
          <p:nvPicPr>
            <p:cNvPr id="4100" name="Picture 4" descr="Barcode">
              <a:extLst>
                <a:ext uri="{FF2B5EF4-FFF2-40B4-BE49-F238E27FC236}">
                  <a16:creationId xmlns:a16="http://schemas.microsoft.com/office/drawing/2014/main" id="{164E3AA6-3C37-ECF0-713C-35FFE1B6D09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008"/>
            <a:stretch>
              <a:fillRect/>
            </a:stretch>
          </p:blipFill>
          <p:spPr bwMode="auto">
            <a:xfrm>
              <a:off x="9938146" y="957905"/>
              <a:ext cx="1121875" cy="4220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8106B2C-A36D-8574-8863-9423180A4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6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BB1C52-6623-D9A1-64D2-FB14FBD2EE39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2941080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0F842-D2E5-BDE6-1B37-78B73E3C1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55851-B6D1-7338-0CF7-D701EEA24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500" dirty="0"/>
              <a:t>A Neg RBC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453944-6185-0C50-D565-E27E4B1DC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7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005C1D-BA0B-681C-9406-53AC6711D23F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84949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ADCB5-AE9B-D9F5-8AFD-66F666A5E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roup 81">
            <a:extLst>
              <a:ext uri="{FF2B5EF4-FFF2-40B4-BE49-F238E27FC236}">
                <a16:creationId xmlns:a16="http://schemas.microsoft.com/office/drawing/2014/main" id="{D13BBFAA-AA97-3890-97CC-8F14B757C777}"/>
              </a:ext>
            </a:extLst>
          </p:cNvPr>
          <p:cNvGrpSpPr/>
          <p:nvPr/>
        </p:nvGrpSpPr>
        <p:grpSpPr>
          <a:xfrm>
            <a:off x="325709" y="382904"/>
            <a:ext cx="11741409" cy="6092192"/>
            <a:chOff x="325709" y="382904"/>
            <a:chExt cx="11741409" cy="609219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A0D15F0-1F8C-F92F-1DF2-EB206FFB08FC}"/>
                </a:ext>
              </a:extLst>
            </p:cNvPr>
            <p:cNvGrpSpPr/>
            <p:nvPr/>
          </p:nvGrpSpPr>
          <p:grpSpPr>
            <a:xfrm>
              <a:off x="6296827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CAF10FC6-85A4-7338-302D-D5EB724F606B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7BED3452-660F-32DE-B8D3-AED0CF7928BA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5F0DB473-DA88-BE88-2DC8-29C79445CB47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57" name="Rectangle 56">
                    <a:extLst>
                      <a:ext uri="{FF2B5EF4-FFF2-40B4-BE49-F238E27FC236}">
                        <a16:creationId xmlns:a16="http://schemas.microsoft.com/office/drawing/2014/main" id="{C54754E2-5C0D-0CD7-840C-9F10B16E6E85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58" name="TextBox 57">
                    <a:extLst>
                      <a:ext uri="{FF2B5EF4-FFF2-40B4-BE49-F238E27FC236}">
                        <a16:creationId xmlns:a16="http://schemas.microsoft.com/office/drawing/2014/main" id="{9934A590-7590-5A1E-C7CF-4E4F1D8E6E2D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64" name="Group 63">
                    <a:extLst>
                      <a:ext uri="{FF2B5EF4-FFF2-40B4-BE49-F238E27FC236}">
                        <a16:creationId xmlns:a16="http://schemas.microsoft.com/office/drawing/2014/main" id="{8E0BC4E6-DA1E-513C-FD36-87AA04464D10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76" name="TextBox 75">
                      <a:extLst>
                        <a:ext uri="{FF2B5EF4-FFF2-40B4-BE49-F238E27FC236}">
                          <a16:creationId xmlns:a16="http://schemas.microsoft.com/office/drawing/2014/main" id="{65692FE4-BC56-4C02-82B3-EE4D4140369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77" name="TextBox 76">
                      <a:extLst>
                        <a:ext uri="{FF2B5EF4-FFF2-40B4-BE49-F238E27FC236}">
                          <a16:creationId xmlns:a16="http://schemas.microsoft.com/office/drawing/2014/main" id="{C1400C07-31A3-23FF-A6E2-13EF2447F23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78" name="TextBox 77">
                      <a:extLst>
                        <a:ext uri="{FF2B5EF4-FFF2-40B4-BE49-F238E27FC236}">
                          <a16:creationId xmlns:a16="http://schemas.microsoft.com/office/drawing/2014/main" id="{E22C59F1-BE61-4AB7-F786-59737541DA1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pic>
                <p:nvPicPr>
                  <p:cNvPr id="65" name="Picture 64">
                    <a:extLst>
                      <a:ext uri="{FF2B5EF4-FFF2-40B4-BE49-F238E27FC236}">
                        <a16:creationId xmlns:a16="http://schemas.microsoft.com/office/drawing/2014/main" id="{DFA4DA9B-9B80-F054-9AA6-08AF47E7E25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31652" y="3355562"/>
                    <a:ext cx="1933845" cy="695422"/>
                  </a:xfrm>
                  <a:prstGeom prst="rect">
                    <a:avLst/>
                  </a:prstGeom>
                </p:spPr>
              </p:pic>
              <p:grpSp>
                <p:nvGrpSpPr>
                  <p:cNvPr id="66" name="Group 65">
                    <a:extLst>
                      <a:ext uri="{FF2B5EF4-FFF2-40B4-BE49-F238E27FC236}">
                        <a16:creationId xmlns:a16="http://schemas.microsoft.com/office/drawing/2014/main" id="{DCE1B052-EF53-6585-267A-4CB7C3FBA2D5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68" name="Group 67">
                      <a:extLst>
                        <a:ext uri="{FF2B5EF4-FFF2-40B4-BE49-F238E27FC236}">
                          <a16:creationId xmlns:a16="http://schemas.microsoft.com/office/drawing/2014/main" id="{ACD16F43-0679-31A5-BED8-321C1943CF6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72" name="Rectangle 71">
                        <a:extLst>
                          <a:ext uri="{FF2B5EF4-FFF2-40B4-BE49-F238E27FC236}">
                            <a16:creationId xmlns:a16="http://schemas.microsoft.com/office/drawing/2014/main" id="{210687AC-E48B-C355-4188-CF6F11375CE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73" name="Group 72">
                        <a:extLst>
                          <a:ext uri="{FF2B5EF4-FFF2-40B4-BE49-F238E27FC236}">
                            <a16:creationId xmlns:a16="http://schemas.microsoft.com/office/drawing/2014/main" id="{77994D98-FF54-40D8-8187-C8F251261A2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74" name="Text Box 27">
                          <a:extLst>
                            <a:ext uri="{FF2B5EF4-FFF2-40B4-BE49-F238E27FC236}">
                              <a16:creationId xmlns:a16="http://schemas.microsoft.com/office/drawing/2014/main" id="{B0F783D0-6E00-CB67-0470-C558DAA3A61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 and is suspended in 105 millilitres of additive solution of the following composition.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mmols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/l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Sodium Chloride 		150.0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Adenine 		1.25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Anhydrous Glucose 		45.4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Manitol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		28.8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75" name="Text Box 3">
                          <a:extLst>
                            <a:ext uri="{FF2B5EF4-FFF2-40B4-BE49-F238E27FC236}">
                              <a16:creationId xmlns:a16="http://schemas.microsoft.com/office/drawing/2014/main" id="{F1655D0B-35B9-A55B-32A5-C4D16AA03C2E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69" name="TextBox 68">
                      <a:extLst>
                        <a:ext uri="{FF2B5EF4-FFF2-40B4-BE49-F238E27FC236}">
                          <a16:creationId xmlns:a16="http://schemas.microsoft.com/office/drawing/2014/main" id="{E6CF022A-03A2-4591-B5E0-EDD2F2565F1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 CELLS IN ADDITIVE SOLUTION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0" name="TextBox 69">
                      <a:extLst>
                        <a:ext uri="{FF2B5EF4-FFF2-40B4-BE49-F238E27FC236}">
                          <a16:creationId xmlns:a16="http://schemas.microsoft.com/office/drawing/2014/main" id="{56AEDAA4-EAAD-22B2-D413-78F3D088B35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4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1" name="TextBox 70">
                      <a:extLst>
                        <a:ext uri="{FF2B5EF4-FFF2-40B4-BE49-F238E27FC236}">
                          <a16:creationId xmlns:a16="http://schemas.microsoft.com/office/drawing/2014/main" id="{FBF62BC2-5FA6-3A03-3912-4640D177FAA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67" name="Picture 6" descr="Barcode">
                    <a:extLst>
                      <a:ext uri="{FF2B5EF4-FFF2-40B4-BE49-F238E27FC236}">
                        <a16:creationId xmlns:a16="http://schemas.microsoft.com/office/drawing/2014/main" id="{BD918A72-B690-0E24-6BB6-DF0979C370FA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CD783E96-19EE-AB1B-82C3-DED666180C98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</a:t>
                </a:r>
              </a:p>
            </p:txBody>
          </p:sp>
          <p:pic>
            <p:nvPicPr>
              <p:cNvPr id="42" name="Picture 4" descr="Barcode">
                <a:extLst>
                  <a:ext uri="{FF2B5EF4-FFF2-40B4-BE49-F238E27FC236}">
                    <a16:creationId xmlns:a16="http://schemas.microsoft.com/office/drawing/2014/main" id="{E8B49362-F45F-1A6B-0ABD-6724DC7195F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61"/>
              <a:stretch>
                <a:fillRect/>
              </a:stretch>
            </p:blipFill>
            <p:spPr bwMode="auto">
              <a:xfrm>
                <a:off x="4142131" y="1449714"/>
                <a:ext cx="1126921" cy="4191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5126" name="Picture 6" descr="Barcode">
              <a:extLst>
                <a:ext uri="{FF2B5EF4-FFF2-40B4-BE49-F238E27FC236}">
                  <a16:creationId xmlns:a16="http://schemas.microsoft.com/office/drawing/2014/main" id="{44D137AF-544C-F24F-A2A1-6E8B388617B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0539"/>
            <a:stretch>
              <a:fillRect/>
            </a:stretch>
          </p:blipFill>
          <p:spPr bwMode="auto">
            <a:xfrm>
              <a:off x="6439069" y="990794"/>
              <a:ext cx="3204713" cy="8781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7086D83E-29E4-2F2E-9323-834CF8AF4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586689" y="427040"/>
              <a:ext cx="2785160" cy="519619"/>
            </a:xfrm>
            <a:prstGeom prst="rect">
              <a:avLst/>
            </a:prstGeom>
          </p:spPr>
        </p:pic>
        <p:pic>
          <p:nvPicPr>
            <p:cNvPr id="5128" name="Picture 8" descr="Barcode">
              <a:extLst>
                <a:ext uri="{FF2B5EF4-FFF2-40B4-BE49-F238E27FC236}">
                  <a16:creationId xmlns:a16="http://schemas.microsoft.com/office/drawing/2014/main" id="{453DCFBB-F6F5-3448-2B8E-EFE9F2C29BD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927"/>
            <a:stretch>
              <a:fillRect/>
            </a:stretch>
          </p:blipFill>
          <p:spPr bwMode="auto">
            <a:xfrm>
              <a:off x="10113249" y="990794"/>
              <a:ext cx="1146495" cy="363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5CE7DC6D-E0E1-E522-658B-97067DE754E0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9281D90-7D41-C1A8-8D6A-8453092D4242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325709" y="382904"/>
                <a:chExt cx="5770291" cy="6092192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24864027-EB07-C86C-FFB2-ECB0BA3151C8}"/>
                    </a:ext>
                  </a:extLst>
                </p:cNvPr>
                <p:cNvGrpSpPr/>
                <p:nvPr/>
              </p:nvGrpSpPr>
              <p:grpSpPr>
                <a:xfrm>
                  <a:off x="325709" y="382904"/>
                  <a:ext cx="5770291" cy="6092192"/>
                  <a:chOff x="146457" y="290945"/>
                  <a:chExt cx="5770291" cy="6092192"/>
                </a:xfrm>
              </p:grpSpPr>
              <p:sp>
                <p:nvSpPr>
                  <p:cNvPr id="102" name="TextBox 101">
                    <a:extLst>
                      <a:ext uri="{FF2B5EF4-FFF2-40B4-BE49-F238E27FC236}">
                        <a16:creationId xmlns:a16="http://schemas.microsoft.com/office/drawing/2014/main" id="{04F4FD50-9C56-5724-30B1-A7966321BF4B}"/>
                      </a:ext>
                    </a:extLst>
                  </p:cNvPr>
                  <p:cNvSpPr txBox="1"/>
                  <p:nvPr/>
                </p:nvSpPr>
                <p:spPr>
                  <a:xfrm>
                    <a:off x="3232430" y="5664222"/>
                    <a:ext cx="2684318" cy="71891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NEG: HT, K 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NBS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Date Bled: 22 June 2025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16" name="Group 15">
                    <a:extLst>
                      <a:ext uri="{FF2B5EF4-FFF2-40B4-BE49-F238E27FC236}">
                        <a16:creationId xmlns:a16="http://schemas.microsoft.com/office/drawing/2014/main" id="{1B86622D-7055-F50C-D6EA-0C1B4ADE440B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85023" cy="6092192"/>
                    <a:chOff x="146457" y="290945"/>
                    <a:chExt cx="5385023" cy="6092192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708622D7-630E-969E-E318-6BFA63CD33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0348" y="3504602"/>
                      <a:ext cx="2123052" cy="402213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GB" sz="2400" b="1" dirty="0"/>
                        <a:t>Rh D Negative</a:t>
                      </a:r>
                    </a:p>
                  </p:txBody>
                </p:sp>
                <p:sp>
                  <p:nvSpPr>
                    <p:cNvPr id="87" name="TextBox 86">
                      <a:extLst>
                        <a:ext uri="{FF2B5EF4-FFF2-40B4-BE49-F238E27FC236}">
                          <a16:creationId xmlns:a16="http://schemas.microsoft.com/office/drawing/2014/main" id="{12B3FAC6-8ED7-00DC-8EF5-512B03B178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129554" y="3933655"/>
                      <a:ext cx="2324639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200" b="1" dirty="0"/>
                        <a:t>Expiry Date: </a:t>
                      </a:r>
                      <a:r>
                        <a:rPr lang="en-GB" sz="1400" dirty="0"/>
                        <a:t>25 - May- 2065</a:t>
                      </a:r>
                    </a:p>
                  </p:txBody>
                </p:sp>
                <p:grpSp>
                  <p:nvGrpSpPr>
                    <p:cNvPr id="101" name="Group 100">
                      <a:extLst>
                        <a:ext uri="{FF2B5EF4-FFF2-40B4-BE49-F238E27FC236}">
                          <a16:creationId xmlns:a16="http://schemas.microsoft.com/office/drawing/2014/main" id="{96AB9ECE-4F5E-8A73-356E-CEBE2F87D2C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49014" y="4934716"/>
                      <a:ext cx="2282466" cy="828731"/>
                      <a:chOff x="3230348" y="4821095"/>
                      <a:chExt cx="2347773" cy="828731"/>
                    </a:xfrm>
                  </p:grpSpPr>
                  <p:sp>
                    <p:nvSpPr>
                      <p:cNvPr id="98" name="TextBox 97">
                        <a:extLst>
                          <a:ext uri="{FF2B5EF4-FFF2-40B4-BE49-F238E27FC236}">
                            <a16:creationId xmlns:a16="http://schemas.microsoft.com/office/drawing/2014/main" id="{2EB392B8-088D-2B77-975F-C921BF8D44E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30348" y="5046596"/>
                        <a:ext cx="2347773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b="1" dirty="0"/>
                          <a:t>D       C       E      c       e</a:t>
                        </a:r>
                      </a:p>
                    </p:txBody>
                  </p:sp>
                  <p:sp>
                    <p:nvSpPr>
                      <p:cNvPr id="99" name="TextBox 98">
                        <a:extLst>
                          <a:ext uri="{FF2B5EF4-FFF2-40B4-BE49-F238E27FC236}">
                            <a16:creationId xmlns:a16="http://schemas.microsoft.com/office/drawing/2014/main" id="{0A3C79CD-3752-6E24-B0B4-04211FF1786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30348" y="5280494"/>
                        <a:ext cx="2347773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b="1" dirty="0"/>
                          <a:t> -         -         -      +       +</a:t>
                        </a:r>
                      </a:p>
                    </p:txBody>
                  </p:sp>
                  <p:sp>
                    <p:nvSpPr>
                      <p:cNvPr id="100" name="TextBox 99">
                        <a:extLst>
                          <a:ext uri="{FF2B5EF4-FFF2-40B4-BE49-F238E27FC236}">
                            <a16:creationId xmlns:a16="http://schemas.microsoft.com/office/drawing/2014/main" id="{52370FD9-DC37-8C40-3AD7-EB888F95E25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301990" y="4821095"/>
                        <a:ext cx="2077157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400" b="1" dirty="0"/>
                          <a:t>Additional Information</a:t>
                        </a:r>
                      </a:p>
                    </p:txBody>
                  </p:sp>
                </p:grpSp>
                <p:pic>
                  <p:nvPicPr>
                    <p:cNvPr id="22" name="Picture 21">
                      <a:extLst>
                        <a:ext uri="{FF2B5EF4-FFF2-40B4-BE49-F238E27FC236}">
                          <a16:creationId xmlns:a16="http://schemas.microsoft.com/office/drawing/2014/main" id="{A5FE0C9F-BA04-0A60-4344-1317A5CB0FE2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31652" y="3355562"/>
                      <a:ext cx="1933845" cy="695422"/>
                    </a:xfrm>
                    <a:prstGeom prst="rect">
                      <a:avLst/>
                    </a:prstGeom>
                  </p:spPr>
                </p:pic>
                <p:grpSp>
                  <p:nvGrpSpPr>
                    <p:cNvPr id="15" name="Group 14">
                      <a:extLst>
                        <a:ext uri="{FF2B5EF4-FFF2-40B4-BE49-F238E27FC236}">
                          <a16:creationId xmlns:a16="http://schemas.microsoft.com/office/drawing/2014/main" id="{3154E398-D79E-0A8B-B371-201CB8617C8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46457" y="290945"/>
                      <a:chExt cx="5307736" cy="6092192"/>
                    </a:xfrm>
                  </p:grpSpPr>
                  <p:grpSp>
                    <p:nvGrpSpPr>
                      <p:cNvPr id="14" name="Group 13">
                        <a:extLst>
                          <a:ext uri="{FF2B5EF4-FFF2-40B4-BE49-F238E27FC236}">
                            <a16:creationId xmlns:a16="http://schemas.microsoft.com/office/drawing/2014/main" id="{500AF4FB-57B8-CF81-C67C-E4514D1923A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6457" y="290945"/>
                        <a:ext cx="5307736" cy="6092192"/>
                        <a:chOff x="197428" y="290945"/>
                        <a:chExt cx="5307736" cy="6092192"/>
                      </a:xfrm>
                    </p:grpSpPr>
                    <p:sp>
                      <p:nvSpPr>
                        <p:cNvPr id="25" name="Rectangle 24">
                          <a:extLst>
                            <a:ext uri="{FF2B5EF4-FFF2-40B4-BE49-F238E27FC236}">
                              <a16:creationId xmlns:a16="http://schemas.microsoft.com/office/drawing/2014/main" id="{EA44A93A-EA0C-AF7E-95BB-52D290DD7FE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97428" y="290945"/>
                          <a:ext cx="5307736" cy="6092192"/>
                        </a:xfrm>
                        <a:prstGeom prst="rect">
                          <a:avLst/>
                        </a:prstGeom>
                        <a:noFill/>
                        <a:ln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miter lim="800000"/>
                        </a:ln>
                        <a:effectLst/>
                      </p:spPr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GB" sz="18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ysClr val="window" lastClr="FFFFFF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p:txBody>
                    </p:sp>
                    <p:grpSp>
                      <p:nvGrpSpPr>
                        <p:cNvPr id="36" name="Group 35">
                          <a:extLst>
                            <a:ext uri="{FF2B5EF4-FFF2-40B4-BE49-F238E27FC236}">
                              <a16:creationId xmlns:a16="http://schemas.microsoft.com/office/drawing/2014/main" id="{6998D3C9-3CB2-CE98-0AEE-F4E325254C9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41421" y="3576489"/>
                          <a:ext cx="2754031" cy="1691934"/>
                          <a:chOff x="-41797" y="372190"/>
                          <a:chExt cx="2043297" cy="1078695"/>
                        </a:xfrm>
                      </p:grpSpPr>
                      <p:sp>
                        <p:nvSpPr>
                          <p:cNvPr id="39" name="Text Box 27">
                            <a:extLst>
                              <a:ext uri="{FF2B5EF4-FFF2-40B4-BE49-F238E27FC236}">
                                <a16:creationId xmlns:a16="http://schemas.microsoft.com/office/drawing/2014/main" id="{959E9E85-8B2D-0034-3783-2568AB350AD0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-41797" y="691595"/>
                            <a:ext cx="1879905" cy="759290"/>
                          </a:xfrm>
                          <a:prstGeom prst="rect">
                            <a:avLst/>
                          </a:prstGeom>
                          <a:solidFill>
                            <a:sysClr val="window" lastClr="FFFFFF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This component was collected in CPD anticoagulant and is suspended in 105 millilitres of additive solution of the following composition.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		</a:t>
                            </a:r>
                            <a:r>
                              <a:rPr kumimoji="0" lang="en-GB" sz="800" b="0" i="0" u="none" strike="noStrike" kern="0" cap="none" spc="0" normalizeH="0" baseline="0" noProof="0" dirty="0" err="1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mmols</a:t>
                            </a: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/l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Sodium Chloride 		150.0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Adenine 		1.25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Anhydrous Glucose 		45.4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800" b="0" i="0" u="none" strike="noStrike" kern="0" cap="none" spc="0" normalizeH="0" baseline="0" noProof="0" dirty="0" err="1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Manitol</a:t>
                            </a:r>
                            <a:r>
                              <a:rPr kumimoji="0" lang="en-GB" sz="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 		28.8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spcAft>
                                <a:spcPts val="100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6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 </a:t>
                            </a:r>
                            <a:endParaRPr kumimoji="0" lang="en-GB" sz="11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sp>
                        <p:nvSpPr>
                          <p:cNvPr id="41" name="Text Box 3">
                            <a:extLst>
                              <a:ext uri="{FF2B5EF4-FFF2-40B4-BE49-F238E27FC236}">
                                <a16:creationId xmlns:a16="http://schemas.microsoft.com/office/drawing/2014/main" id="{1ADDC900-9750-DF6C-21B5-5173AD96EA05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1423549" y="372190"/>
                            <a:ext cx="577951" cy="302514"/>
                          </a:xfrm>
                          <a:prstGeom prst="rect">
                            <a:avLst/>
                          </a:prstGeom>
                          <a:solidFill>
                            <a:sysClr val="window" lastClr="FFFFFF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1100" b="1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Volume </a:t>
                            </a:r>
                          </a:p>
                          <a:p>
                            <a:pPr marL="0" marR="0" lvl="0" indent="0" defTabSz="914400" eaLnBrk="1" fontAlgn="auto" latinLnBrk="0" hangingPunct="1">
                              <a:lnSpc>
                                <a:spcPct val="115000"/>
                              </a:lnSpc>
                              <a:spcBef>
                                <a:spcPts val="0"/>
                              </a:spcBef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GB" sz="1100" b="1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ysClr val="windowText" lastClr="000000"/>
                                </a:solidFill>
                                <a:effectLst/>
                                <a:uLnTx/>
                                <a:uFillTx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280 ml</a:t>
                            </a:r>
                            <a:endParaRPr kumimoji="0" lang="en-GB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</p:grpSp>
                  </p:grpSp>
                  <p:sp>
                    <p:nvSpPr>
                      <p:cNvPr id="45" name="TextBox 44">
                        <a:extLst>
                          <a:ext uri="{FF2B5EF4-FFF2-40B4-BE49-F238E27FC236}">
                            <a16:creationId xmlns:a16="http://schemas.microsoft.com/office/drawing/2014/main" id="{132984CF-89CA-C634-5413-C6F796B6CEA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057736"/>
                        <a:ext cx="3189751" cy="29418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2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RED CELLS IN ADDITIVE SOLUTION LD</a:t>
                        </a:r>
                        <a:endParaRPr kumimoji="0" lang="en-GB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47" name="TextBox 46">
                        <a:extLst>
                          <a:ext uri="{FF2B5EF4-FFF2-40B4-BE49-F238E27FC236}">
                            <a16:creationId xmlns:a16="http://schemas.microsoft.com/office/drawing/2014/main" id="{DC083879-AFC5-CDFF-FE9B-43C6FC6A1A9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83551" y="2365851"/>
                        <a:ext cx="1545348" cy="26058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STORE AT 4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 +/- 2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</a:t>
                        </a:r>
                        <a:endParaRPr kumimoji="0" lang="en-GB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49" name="TextBox 48">
                        <a:extLst>
                          <a:ext uri="{FF2B5EF4-FFF2-40B4-BE49-F238E27FC236}">
                            <a16:creationId xmlns:a16="http://schemas.microsoft.com/office/drawing/2014/main" id="{FAD15EB8-5CE9-5D90-00CF-0EC0324FB67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603212"/>
                        <a:ext cx="2896462" cy="79323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not be used if there are visible signs of deterioration.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GB" sz="800" b="1" kern="0" dirty="0">
                            <a:solidFill>
                              <a:sysClr val="windowText" lastClr="000000"/>
                            </a:solidFill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be administered through a suitable transfusion set incorporating a 170mm filter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may transmit infection </a:t>
                        </a:r>
                        <a:endParaRPr kumimoji="0" lang="en-GB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pic>
                  <p:nvPicPr>
                    <p:cNvPr id="1030" name="Picture 6" descr="Barcode">
                      <a:extLst>
                        <a:ext uri="{FF2B5EF4-FFF2-40B4-BE49-F238E27FC236}">
                          <a16:creationId xmlns:a16="http://schemas.microsoft.com/office/drawing/2014/main" id="{9F02A0E0-DEDD-655C-45E8-B1B61F060DDB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 rotWithShape="1"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b="24524"/>
                    <a:stretch>
                      <a:fillRect/>
                    </a:stretch>
                  </p:blipFill>
                  <p:spPr bwMode="auto">
                    <a:xfrm>
                      <a:off x="3249014" y="4258753"/>
                      <a:ext cx="2104386" cy="645658"/>
                    </a:xfrm>
                    <a:prstGeom prst="rect">
                      <a:avLst/>
                    </a:prstGeom>
                    <a:noFill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</p:pic>
              </p:grpSp>
            </p:grpSp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3348244B-194A-1059-251D-51E165501A24}"/>
                    </a:ext>
                  </a:extLst>
                </p:cNvPr>
                <p:cNvSpPr/>
                <p:nvPr/>
              </p:nvSpPr>
              <p:spPr>
                <a:xfrm>
                  <a:off x="3773078" y="1769065"/>
                  <a:ext cx="1545348" cy="2215991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>
                  <a:spAutoFit/>
                </a:bodyPr>
                <a:lstStyle/>
                <a:p>
                  <a:pPr algn="ctr"/>
                  <a:r>
                    <a:rPr lang="en-US" sz="13800" b="1" cap="none" spc="0" dirty="0">
                      <a:ln w="38100">
                        <a:solidFill>
                          <a:schemeClr val="tx1"/>
                        </a:solidFill>
                        <a:prstDash val="solid"/>
                      </a:ln>
                      <a:solidFill>
                        <a:srgbClr val="FFFFFF"/>
                      </a:solidFill>
                      <a:effectLst>
                        <a:outerShdw blurRad="38100" dist="22860" dir="5400000" algn="tl" rotWithShape="0">
                          <a:srgbClr val="000000">
                            <a:alpha val="30000"/>
                          </a:srgbClr>
                        </a:outerShdw>
                      </a:effectLst>
                    </a:rPr>
                    <a:t>A</a:t>
                  </a:r>
                </a:p>
              </p:txBody>
            </p:sp>
            <p:pic>
              <p:nvPicPr>
                <p:cNvPr id="6" name="Picture 5">
                  <a:extLst>
                    <a:ext uri="{FF2B5EF4-FFF2-40B4-BE49-F238E27FC236}">
                      <a16:creationId xmlns:a16="http://schemas.microsoft.com/office/drawing/2014/main" id="{4A4A29AC-8683-A2B5-18A7-196C5B4BE8E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/>
                <a:srcRect t="12626" b="5476"/>
                <a:stretch>
                  <a:fillRect/>
                </a:stretch>
              </p:blipFill>
              <p:spPr>
                <a:xfrm>
                  <a:off x="410023" y="998840"/>
                  <a:ext cx="3424958" cy="915550"/>
                </a:xfrm>
                <a:prstGeom prst="rect">
                  <a:avLst/>
                </a:prstGeom>
              </p:spPr>
            </p:pic>
            <p:pic>
              <p:nvPicPr>
                <p:cNvPr id="9" name="Picture 8">
                  <a:extLst>
                    <a:ext uri="{FF2B5EF4-FFF2-40B4-BE49-F238E27FC236}">
                      <a16:creationId xmlns:a16="http://schemas.microsoft.com/office/drawing/2014/main" id="{8239A37B-2EE0-652F-1790-138492BF297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606394" y="418966"/>
                  <a:ext cx="3032217" cy="606443"/>
                </a:xfrm>
                <a:prstGeom prst="rect">
                  <a:avLst/>
                </a:prstGeom>
              </p:spPr>
            </p:pic>
            <p:pic>
              <p:nvPicPr>
                <p:cNvPr id="5124" name="Picture 4" descr="Barcode">
                  <a:extLst>
                    <a:ext uri="{FF2B5EF4-FFF2-40B4-BE49-F238E27FC236}">
                      <a16:creationId xmlns:a16="http://schemas.microsoft.com/office/drawing/2014/main" id="{8E9056CE-2630-6838-692B-FADB45F6CEB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24861"/>
                <a:stretch>
                  <a:fillRect/>
                </a:stretch>
              </p:blipFill>
              <p:spPr bwMode="auto">
                <a:xfrm>
                  <a:off x="4140411" y="1559472"/>
                  <a:ext cx="1126921" cy="41918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5130" name="Picture 10" descr="Barcode">
                <a:extLst>
                  <a:ext uri="{FF2B5EF4-FFF2-40B4-BE49-F238E27FC236}">
                    <a16:creationId xmlns:a16="http://schemas.microsoft.com/office/drawing/2014/main" id="{10004B45-6E36-2AB8-C2F7-9B9942A9886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1927"/>
              <a:stretch>
                <a:fillRect/>
              </a:stretch>
            </p:blipFill>
            <p:spPr bwMode="auto">
              <a:xfrm>
                <a:off x="4138691" y="1025409"/>
                <a:ext cx="1130359" cy="43688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C3788E-4A32-657A-CDCE-C1C807C3B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8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2AEE7A-4C82-51C8-A081-6A849DB6DA4A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3660860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CDAAF-E378-3421-55B1-7278F09CF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27C3C96-4956-FB70-A3E9-F56A036878F6}"/>
              </a:ext>
            </a:extLst>
          </p:cNvPr>
          <p:cNvGrpSpPr/>
          <p:nvPr/>
        </p:nvGrpSpPr>
        <p:grpSpPr>
          <a:xfrm>
            <a:off x="325709" y="382904"/>
            <a:ext cx="5770291" cy="6092192"/>
            <a:chOff x="325709" y="382904"/>
            <a:chExt cx="5770291" cy="609219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4D1FBD4-5E4F-5DFE-CF8C-1985BAC5A43C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ECDF5E2B-364F-3BCE-81D4-2A43B7CC2561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102" name="TextBox 101">
                  <a:extLst>
                    <a:ext uri="{FF2B5EF4-FFF2-40B4-BE49-F238E27FC236}">
                      <a16:creationId xmlns:a16="http://schemas.microsoft.com/office/drawing/2014/main" id="{9CA02C9E-AB22-E2CB-0C19-31A2779E9389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1CF50978-C9CE-9C33-8EEC-06FB2F6F56F2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6194AD07-F9BC-1D0F-5FC2-7FD8BAC8772B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87" name="TextBox 86">
                    <a:extLst>
                      <a:ext uri="{FF2B5EF4-FFF2-40B4-BE49-F238E27FC236}">
                        <a16:creationId xmlns:a16="http://schemas.microsoft.com/office/drawing/2014/main" id="{4C9AED89-D9BB-4DBE-6833-0E16D84C3A32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101" name="Group 100">
                    <a:extLst>
                      <a:ext uri="{FF2B5EF4-FFF2-40B4-BE49-F238E27FC236}">
                        <a16:creationId xmlns:a16="http://schemas.microsoft.com/office/drawing/2014/main" id="{5BE22D6D-0657-86B6-2923-41FC1930E9B5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97BABA0D-B42A-83F6-C6FA-CAB6EF5BE33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99" name="TextBox 98">
                      <a:extLst>
                        <a:ext uri="{FF2B5EF4-FFF2-40B4-BE49-F238E27FC236}">
                          <a16:creationId xmlns:a16="http://schemas.microsoft.com/office/drawing/2014/main" id="{EFB7ACA4-A9B9-53B1-26CF-07D0175279A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100" name="TextBox 99">
                      <a:extLst>
                        <a:ext uri="{FF2B5EF4-FFF2-40B4-BE49-F238E27FC236}">
                          <a16:creationId xmlns:a16="http://schemas.microsoft.com/office/drawing/2014/main" id="{D0D95C65-FBD6-71D8-B855-A93326AC57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pic>
                <p:nvPicPr>
                  <p:cNvPr id="22" name="Picture 21">
                    <a:extLst>
                      <a:ext uri="{FF2B5EF4-FFF2-40B4-BE49-F238E27FC236}">
                        <a16:creationId xmlns:a16="http://schemas.microsoft.com/office/drawing/2014/main" id="{C2D95D6C-1283-F66D-6D32-2D1B00F4C1D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31652" y="3355562"/>
                    <a:ext cx="1933845" cy="695422"/>
                  </a:xfrm>
                  <a:prstGeom prst="rect">
                    <a:avLst/>
                  </a:prstGeom>
                </p:spPr>
              </p:pic>
              <p:grpSp>
                <p:nvGrpSpPr>
                  <p:cNvPr id="15" name="Group 14">
                    <a:extLst>
                      <a:ext uri="{FF2B5EF4-FFF2-40B4-BE49-F238E27FC236}">
                        <a16:creationId xmlns:a16="http://schemas.microsoft.com/office/drawing/2014/main" id="{0DDD74EA-C00D-BDFD-132D-C5EA3CA83AAB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14" name="Group 13">
                      <a:extLst>
                        <a:ext uri="{FF2B5EF4-FFF2-40B4-BE49-F238E27FC236}">
                          <a16:creationId xmlns:a16="http://schemas.microsoft.com/office/drawing/2014/main" id="{271CE586-F37C-0D76-564C-4FD28ABF629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25" name="Rectangle 24">
                        <a:extLst>
                          <a:ext uri="{FF2B5EF4-FFF2-40B4-BE49-F238E27FC236}">
                            <a16:creationId xmlns:a16="http://schemas.microsoft.com/office/drawing/2014/main" id="{FF08C8F2-B158-2F09-FEC2-2819C566595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36" name="Group 35">
                        <a:extLst>
                          <a:ext uri="{FF2B5EF4-FFF2-40B4-BE49-F238E27FC236}">
                            <a16:creationId xmlns:a16="http://schemas.microsoft.com/office/drawing/2014/main" id="{84147E21-0E54-C0D0-231D-FACD1381035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39" name="Text Box 27">
                          <a:extLst>
                            <a:ext uri="{FF2B5EF4-FFF2-40B4-BE49-F238E27FC236}">
                              <a16:creationId xmlns:a16="http://schemas.microsoft.com/office/drawing/2014/main" id="{002A208F-996F-D918-71CD-F19C1C3AFED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 and is suspended in 105 millilitres of additive solution of the following composition.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mmols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/l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Sodium Chloride 	</a:t>
                          </a:r>
                          <a:r>
                            <a:rPr lang="en-GB" sz="800" kern="0" dirty="0">
                              <a:solidFill>
                                <a:sysClr val="windowText" lastClr="000000"/>
                              </a:solidFill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150.0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Adenine 		1.25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Anhydrous Glucose 		45.4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Manitol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		28.8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1" name="Text Box 3">
                          <a:extLst>
                            <a:ext uri="{FF2B5EF4-FFF2-40B4-BE49-F238E27FC236}">
                              <a16:creationId xmlns:a16="http://schemas.microsoft.com/office/drawing/2014/main" id="{3B219181-2669-C9BF-BD71-6F9F971E861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F191D32C-20C2-4C1E-3FCE-2A250961267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 CELLS IN ADDITIVE SOLUTION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EB018A05-640B-0638-BF94-FD2EC257177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4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9" name="TextBox 48">
                      <a:extLst>
                        <a:ext uri="{FF2B5EF4-FFF2-40B4-BE49-F238E27FC236}">
                          <a16:creationId xmlns:a16="http://schemas.microsoft.com/office/drawing/2014/main" id="{7A93E40E-13A2-6E66-A170-FC4A191B821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1030" name="Picture 6" descr="Barcode">
                    <a:extLst>
                      <a:ext uri="{FF2B5EF4-FFF2-40B4-BE49-F238E27FC236}">
                        <a16:creationId xmlns:a16="http://schemas.microsoft.com/office/drawing/2014/main" id="{E39E7BA7-C9B5-AFD7-E58B-F4DFFD7973CA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BEB09A2F-6255-82B1-D56F-591472030EAB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</a:t>
                </a:r>
              </a:p>
            </p:txBody>
          </p:sp>
          <p:pic>
            <p:nvPicPr>
              <p:cNvPr id="5124" name="Picture 4" descr="Barcode">
                <a:extLst>
                  <a:ext uri="{FF2B5EF4-FFF2-40B4-BE49-F238E27FC236}">
                    <a16:creationId xmlns:a16="http://schemas.microsoft.com/office/drawing/2014/main" id="{B21DD403-C847-3F85-8B55-F9AEE9C4793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61"/>
              <a:stretch>
                <a:fillRect/>
              </a:stretch>
            </p:blipFill>
            <p:spPr bwMode="auto">
              <a:xfrm>
                <a:off x="4142131" y="1520141"/>
                <a:ext cx="1126921" cy="4191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6146" name="Picture 2" descr="Barcode">
              <a:extLst>
                <a:ext uri="{FF2B5EF4-FFF2-40B4-BE49-F238E27FC236}">
                  <a16:creationId xmlns:a16="http://schemas.microsoft.com/office/drawing/2014/main" id="{B7526B57-97A1-4B62-E1E8-9567592FD7F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0906"/>
            <a:stretch>
              <a:fillRect/>
            </a:stretch>
          </p:blipFill>
          <p:spPr bwMode="auto">
            <a:xfrm>
              <a:off x="4142130" y="1002594"/>
              <a:ext cx="1126921" cy="4412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32" name="Picture 12" descr="Barcode">
              <a:extLst>
                <a:ext uri="{FF2B5EF4-FFF2-40B4-BE49-F238E27FC236}">
                  <a16:creationId xmlns:a16="http://schemas.microsoft.com/office/drawing/2014/main" id="{228C8E65-7434-48B2-B23D-0AA456D94B0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2492"/>
            <a:stretch>
              <a:fillRect/>
            </a:stretch>
          </p:blipFill>
          <p:spPr bwMode="auto">
            <a:xfrm>
              <a:off x="533953" y="997012"/>
              <a:ext cx="3189751" cy="8525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59DB2BA1-7631-FF37-14B1-5E81CB2B67D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 t="16779"/>
            <a:stretch>
              <a:fillRect/>
            </a:stretch>
          </p:blipFill>
          <p:spPr>
            <a:xfrm>
              <a:off x="742100" y="400538"/>
              <a:ext cx="2773456" cy="596472"/>
            </a:xfrm>
            <a:prstGeom prst="rect">
              <a:avLst/>
            </a:prstGeom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E451FA6-22B1-E24E-00AB-2BBA266DEAD7}"/>
              </a:ext>
            </a:extLst>
          </p:cNvPr>
          <p:cNvGrpSpPr/>
          <p:nvPr/>
        </p:nvGrpSpPr>
        <p:grpSpPr>
          <a:xfrm>
            <a:off x="6296827" y="382904"/>
            <a:ext cx="5770291" cy="6092192"/>
            <a:chOff x="6296827" y="382904"/>
            <a:chExt cx="5770291" cy="609219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6849FA6-4F58-3DB3-66E6-713E0AAAA52B}"/>
                </a:ext>
              </a:extLst>
            </p:cNvPr>
            <p:cNvGrpSpPr/>
            <p:nvPr/>
          </p:nvGrpSpPr>
          <p:grpSpPr>
            <a:xfrm>
              <a:off x="6296827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CCC77603-CA57-4CE1-9904-58BA3801A233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9F06D1DA-F0C2-C51E-B680-6DE4E7832291}"/>
                    </a:ext>
                  </a:extLst>
                </p:cNvPr>
                <p:cNvSpPr txBox="1"/>
                <p:nvPr/>
              </p:nvSpPr>
              <p:spPr>
                <a:xfrm>
                  <a:off x="3232430" y="5664222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E2F94244-A1F5-77AD-ED1E-7A01A6D61F87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85023" cy="6092192"/>
                  <a:chOff x="146457" y="290945"/>
                  <a:chExt cx="5385023" cy="6092192"/>
                </a:xfrm>
              </p:grpSpPr>
              <p:sp>
                <p:nvSpPr>
                  <p:cNvPr id="57" name="Rectangle 56">
                    <a:extLst>
                      <a:ext uri="{FF2B5EF4-FFF2-40B4-BE49-F238E27FC236}">
                        <a16:creationId xmlns:a16="http://schemas.microsoft.com/office/drawing/2014/main" id="{2DFD5148-0097-28B2-098F-027E45D9AEAF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58" name="TextBox 57">
                    <a:extLst>
                      <a:ext uri="{FF2B5EF4-FFF2-40B4-BE49-F238E27FC236}">
                        <a16:creationId xmlns:a16="http://schemas.microsoft.com/office/drawing/2014/main" id="{1EAF3D8B-C5FE-58DC-8B0E-81838D7C7337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grpSp>
                <p:nvGrpSpPr>
                  <p:cNvPr id="64" name="Group 63">
                    <a:extLst>
                      <a:ext uri="{FF2B5EF4-FFF2-40B4-BE49-F238E27FC236}">
                        <a16:creationId xmlns:a16="http://schemas.microsoft.com/office/drawing/2014/main" id="{B577978D-493B-23FA-F511-E9BD3CBB11B1}"/>
                      </a:ext>
                    </a:extLst>
                  </p:cNvPr>
                  <p:cNvGrpSpPr/>
                  <p:nvPr/>
                </p:nvGrpSpPr>
                <p:grpSpPr>
                  <a:xfrm>
                    <a:off x="3249014" y="4934716"/>
                    <a:ext cx="2282466" cy="828731"/>
                    <a:chOff x="3230348" y="4821095"/>
                    <a:chExt cx="2347773" cy="828731"/>
                  </a:xfrm>
                </p:grpSpPr>
                <p:sp>
                  <p:nvSpPr>
                    <p:cNvPr id="76" name="TextBox 75">
                      <a:extLst>
                        <a:ext uri="{FF2B5EF4-FFF2-40B4-BE49-F238E27FC236}">
                          <a16:creationId xmlns:a16="http://schemas.microsoft.com/office/drawing/2014/main" id="{9C80C263-C362-6AF0-9568-A8828A23BE2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046596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D       C       E      c       e</a:t>
                      </a:r>
                    </a:p>
                  </p:txBody>
                </p:sp>
                <p:sp>
                  <p:nvSpPr>
                    <p:cNvPr id="77" name="TextBox 76">
                      <a:extLst>
                        <a:ext uri="{FF2B5EF4-FFF2-40B4-BE49-F238E27FC236}">
                          <a16:creationId xmlns:a16="http://schemas.microsoft.com/office/drawing/2014/main" id="{BA3D57E4-588D-2418-197D-DA404D02392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0348" y="5280494"/>
                      <a:ext cx="23477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b="1" dirty="0"/>
                        <a:t> -         -         -      +       +</a:t>
                      </a:r>
                    </a:p>
                  </p:txBody>
                </p:sp>
                <p:sp>
                  <p:nvSpPr>
                    <p:cNvPr id="78" name="TextBox 77">
                      <a:extLst>
                        <a:ext uri="{FF2B5EF4-FFF2-40B4-BE49-F238E27FC236}">
                          <a16:creationId xmlns:a16="http://schemas.microsoft.com/office/drawing/2014/main" id="{E2CE6BEF-B43B-DE5C-6D4E-EBC3883BE17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01990" y="4821095"/>
                      <a:ext cx="207715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</p:grpSp>
              <p:pic>
                <p:nvPicPr>
                  <p:cNvPr id="65" name="Picture 64">
                    <a:extLst>
                      <a:ext uri="{FF2B5EF4-FFF2-40B4-BE49-F238E27FC236}">
                        <a16:creationId xmlns:a16="http://schemas.microsoft.com/office/drawing/2014/main" id="{4DDC1599-4477-32CF-1C67-EC16AFB153BD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31652" y="3355562"/>
                    <a:ext cx="1933845" cy="695422"/>
                  </a:xfrm>
                  <a:prstGeom prst="rect">
                    <a:avLst/>
                  </a:prstGeom>
                </p:spPr>
              </p:pic>
              <p:grpSp>
                <p:nvGrpSpPr>
                  <p:cNvPr id="66" name="Group 65">
                    <a:extLst>
                      <a:ext uri="{FF2B5EF4-FFF2-40B4-BE49-F238E27FC236}">
                        <a16:creationId xmlns:a16="http://schemas.microsoft.com/office/drawing/2014/main" id="{96A6A77A-A26B-1237-423E-3832A363D052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68" name="Group 67">
                      <a:extLst>
                        <a:ext uri="{FF2B5EF4-FFF2-40B4-BE49-F238E27FC236}">
                          <a16:creationId xmlns:a16="http://schemas.microsoft.com/office/drawing/2014/main" id="{008E385A-C70A-100D-E46D-A187A5201BD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72" name="Rectangle 71">
                        <a:extLst>
                          <a:ext uri="{FF2B5EF4-FFF2-40B4-BE49-F238E27FC236}">
                            <a16:creationId xmlns:a16="http://schemas.microsoft.com/office/drawing/2014/main" id="{EB94635F-5361-699D-1132-2B4274B12BD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73" name="Group 72">
                        <a:extLst>
                          <a:ext uri="{FF2B5EF4-FFF2-40B4-BE49-F238E27FC236}">
                            <a16:creationId xmlns:a16="http://schemas.microsoft.com/office/drawing/2014/main" id="{81CB8C00-FCEA-3963-EFA2-902B1B1CEC4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74" name="Text Box 27">
                          <a:extLst>
                            <a:ext uri="{FF2B5EF4-FFF2-40B4-BE49-F238E27FC236}">
                              <a16:creationId xmlns:a16="http://schemas.microsoft.com/office/drawing/2014/main" id="{7CE4611D-5390-FAD7-C3E0-C26623292E43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CPD anticoagulant and is suspended in 105 millilitres of additive solution of the following composition.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mmols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/l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Sodium Chloride 		150.0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Adenine 		1.25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Anhydrous Glucose 		45.4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 err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Manitol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		28.8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75" name="Text Box 3">
                          <a:extLst>
                            <a:ext uri="{FF2B5EF4-FFF2-40B4-BE49-F238E27FC236}">
                              <a16:creationId xmlns:a16="http://schemas.microsoft.com/office/drawing/2014/main" id="{A14E2774-3D4A-2CBB-2B16-96904FA49F62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69" name="TextBox 68">
                      <a:extLst>
                        <a:ext uri="{FF2B5EF4-FFF2-40B4-BE49-F238E27FC236}">
                          <a16:creationId xmlns:a16="http://schemas.microsoft.com/office/drawing/2014/main" id="{7E80CED2-15E4-BB05-D89A-6176A1F6941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 CELLS IN ADDITIVE SOLUTION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0" name="TextBox 69">
                      <a:extLst>
                        <a:ext uri="{FF2B5EF4-FFF2-40B4-BE49-F238E27FC236}">
                          <a16:creationId xmlns:a16="http://schemas.microsoft.com/office/drawing/2014/main" id="{BDAC28E0-9531-3E21-CD75-82A10162BAB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154534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4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1" name="TextBox 70">
                      <a:extLst>
                        <a:ext uri="{FF2B5EF4-FFF2-40B4-BE49-F238E27FC236}">
                          <a16:creationId xmlns:a16="http://schemas.microsoft.com/office/drawing/2014/main" id="{4222795C-59A1-6FC8-6DA8-976B7F0C2F6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67" name="Picture 6" descr="Barcode">
                    <a:extLst>
                      <a:ext uri="{FF2B5EF4-FFF2-40B4-BE49-F238E27FC236}">
                        <a16:creationId xmlns:a16="http://schemas.microsoft.com/office/drawing/2014/main" id="{FBC6DD01-6B3D-C3C6-2FD5-A09E069544D9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CF48863-6C57-6519-A7AC-44408557E1FF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</a:t>
                </a:r>
              </a:p>
            </p:txBody>
          </p:sp>
          <p:pic>
            <p:nvPicPr>
              <p:cNvPr id="42" name="Picture 4" descr="Barcode">
                <a:extLst>
                  <a:ext uri="{FF2B5EF4-FFF2-40B4-BE49-F238E27FC236}">
                    <a16:creationId xmlns:a16="http://schemas.microsoft.com/office/drawing/2014/main" id="{838FCDC8-71E6-64F3-5AF2-F04F329C07A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61"/>
              <a:stretch>
                <a:fillRect/>
              </a:stretch>
            </p:blipFill>
            <p:spPr bwMode="auto">
              <a:xfrm>
                <a:off x="4142131" y="1520141"/>
                <a:ext cx="1126921" cy="4191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6150" name="Picture 6" descr="Barcode">
              <a:extLst>
                <a:ext uri="{FF2B5EF4-FFF2-40B4-BE49-F238E27FC236}">
                  <a16:creationId xmlns:a16="http://schemas.microsoft.com/office/drawing/2014/main" id="{C7FDFE31-60C5-AAB3-06F6-3CF3E28A6B6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10113248" y="1064387"/>
              <a:ext cx="1126920" cy="344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56" name="Picture 12" descr="Barcode">
              <a:extLst>
                <a:ext uri="{FF2B5EF4-FFF2-40B4-BE49-F238E27FC236}">
                  <a16:creationId xmlns:a16="http://schemas.microsoft.com/office/drawing/2014/main" id="{8C0A9CE1-3E62-DE5B-1A66-35756BD576C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028"/>
            <a:stretch>
              <a:fillRect/>
            </a:stretch>
          </p:blipFill>
          <p:spPr bwMode="auto">
            <a:xfrm>
              <a:off x="6570857" y="1060890"/>
              <a:ext cx="3181350" cy="752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08E8A0C3-69B2-1A9A-8017-08515217F0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6646584" y="511826"/>
              <a:ext cx="2633340" cy="522570"/>
            </a:xfrm>
            <a:prstGeom prst="rect">
              <a:avLst/>
            </a:prstGeom>
          </p:spPr>
        </p:pic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767876-C9C6-4DA9-CE98-74BEFB606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9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487975-33F6-AC4E-8D05-F3CE8F4B9E80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</p:spTree>
    <p:extLst>
      <p:ext uri="{BB962C8B-B14F-4D97-AF65-F5344CB8AC3E}">
        <p14:creationId xmlns:p14="http://schemas.microsoft.com/office/powerpoint/2010/main" val="2757019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3254</Words>
  <Application>Microsoft Office PowerPoint</Application>
  <PresentationFormat>Widescreen</PresentationFormat>
  <Paragraphs>595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Josephine McCullagh</dc:creator>
  <cp:lastModifiedBy>Nicola Swarbrick</cp:lastModifiedBy>
  <cp:revision>27</cp:revision>
  <dcterms:created xsi:type="dcterms:W3CDTF">2025-08-12T09:15:48Z</dcterms:created>
  <dcterms:modified xsi:type="dcterms:W3CDTF">2026-02-02T12:57:20Z</dcterms:modified>
</cp:coreProperties>
</file>